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4" r:id="rId17"/>
    <p:sldId id="272" r:id="rId1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503B28-2CE9-44E9-90F7-9E9AE0264DDA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5"/>
            <p14:sldId id="274"/>
            <p14:sldId id="272"/>
          </p14:sldIdLst>
        </p14:section>
        <p14:section name="Untitled Section" id="{962640D1-123C-49ED-94FE-89D798B1E3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85" autoAdjust="0"/>
  </p:normalViewPr>
  <p:slideViewPr>
    <p:cSldViewPr>
      <p:cViewPr varScale="1">
        <p:scale>
          <a:sx n="69" d="100"/>
          <a:sy n="69" d="100"/>
        </p:scale>
        <p:origin x="28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B2EC-265B-4355-978D-D5AAD19FCE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179F-EAA6-4953-A553-73DCF096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1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3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3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4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9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8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4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1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9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3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8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1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7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179F-EAA6-4953-A553-73DCF096B3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9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9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4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6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4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2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6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8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4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6055-F46E-4256-B25C-54405820A5B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3C62-19AE-46B1-8CD7-822D2BFEE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2.gif"/><Relationship Id="rId10" Type="http://schemas.openxmlformats.org/officeDocument/2006/relationships/hyperlink" Target="https://www.amazon.co.uk/WHEN-SOMEONE-VERY-SPECIAL-DIES/dp/0962050202/ref=pd_sim_14_2?_encoding=UTF8&amp;psc=1&amp;refRID=F84P3HD29TYGK7T4Q99F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source=images&amp;cd=&amp;cad=rja&amp;uact=8&amp;ved=0ahUKEwi_wpnvmeHYAhWCJVAKHT1SDWgQjRwIBw&amp;url=http://www.simonandschuster.co.uk/authors/Elisabeth-Kubler-Ross/1684485&amp;psig=AOvVaw2UrC-esnnWU0QRgu3O1HqJ&amp;ust=1516354172719003" TargetMode="Externa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 Bereavement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Susan Ritchie Senior Educational Psychologist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Children aged 2 - 5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Children this age are likely to think death is reversible, may ask the same questions repeatedly to help them </a:t>
            </a:r>
            <a:r>
              <a:rPr lang="en-GB" dirty="0" smtClean="0"/>
              <a:t>understand.</a:t>
            </a:r>
          </a:p>
          <a:p>
            <a:pPr algn="just"/>
            <a:r>
              <a:rPr lang="en-GB" dirty="0" smtClean="0"/>
              <a:t> They may have </a:t>
            </a:r>
            <a:r>
              <a:rPr lang="en-GB" dirty="0"/>
              <a:t>have ‘magical thinking’ – that they caused the death or can wish the person back to life. </a:t>
            </a:r>
          </a:p>
          <a:p>
            <a:pPr algn="just"/>
            <a:r>
              <a:rPr lang="en-GB" dirty="0"/>
              <a:t>The </a:t>
            </a:r>
            <a:r>
              <a:rPr lang="en-GB" dirty="0" smtClean="0"/>
              <a:t>child’s </a:t>
            </a:r>
            <a:r>
              <a:rPr lang="en-GB" dirty="0"/>
              <a:t>behaviour may regress, </a:t>
            </a:r>
            <a:r>
              <a:rPr lang="en-GB" dirty="0" smtClean="0"/>
              <a:t>or become fearful when separated from loved ones.</a:t>
            </a:r>
          </a:p>
          <a:p>
            <a:pPr algn="just"/>
            <a:r>
              <a:rPr lang="en-GB" dirty="0" smtClean="0"/>
              <a:t>How to help - Answering </a:t>
            </a:r>
            <a:r>
              <a:rPr lang="en-GB" dirty="0"/>
              <a:t>questions simply and factually, being tolerant of behaviour regression, reading books drawing pictures.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Children aged 6-9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9716"/>
            <a:ext cx="8229600" cy="4579603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/>
              <a:t>Children at this age are very imaginative and may be scared of death. </a:t>
            </a:r>
            <a:endParaRPr lang="en-GB" sz="3000" dirty="0" smtClean="0"/>
          </a:p>
          <a:p>
            <a:r>
              <a:rPr lang="en-GB" sz="3000" dirty="0" smtClean="0"/>
              <a:t>They </a:t>
            </a:r>
            <a:r>
              <a:rPr lang="en-GB" sz="3000" dirty="0"/>
              <a:t>are beginning to have an understanding of what death means but may also have a lot of curiosity about what happens to a dead body. </a:t>
            </a:r>
            <a:endParaRPr lang="en-GB" sz="3000" dirty="0" smtClean="0"/>
          </a:p>
          <a:p>
            <a:r>
              <a:rPr lang="en-GB" sz="3000" dirty="0" smtClean="0"/>
              <a:t>Children </a:t>
            </a:r>
            <a:r>
              <a:rPr lang="en-GB" sz="3000" dirty="0"/>
              <a:t>may have physical symptoms but find it hard to express their feelings verbally. This can lead to them expressing their feelings as behaviour or becoming withdrawn</a:t>
            </a:r>
            <a:r>
              <a:rPr lang="en-GB" sz="3000" dirty="0" smtClean="0"/>
              <a:t>.</a:t>
            </a:r>
          </a:p>
          <a:p>
            <a:r>
              <a:rPr lang="en-GB" sz="3000" dirty="0" smtClean="0"/>
              <a:t>How to help – model how to express feelings, using activities, e.g. memory boxes to remember and talk, answering questions truthfully but simply. </a:t>
            </a:r>
            <a:endParaRPr lang="en-GB" sz="3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Children aged 9 -13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They are beginning to understand the finality of death and know the impact that death has had on them. </a:t>
            </a:r>
            <a:endParaRPr lang="en-GB" dirty="0" smtClean="0"/>
          </a:p>
          <a:p>
            <a:r>
              <a:rPr lang="en-GB" dirty="0" smtClean="0"/>
              <a:t>At </a:t>
            </a:r>
            <a:r>
              <a:rPr lang="en-GB" dirty="0"/>
              <a:t>a time of wanting to fit in with their peers the death of a significant loved one can make them feel different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How to help – maintain routines, allow regression, look for opportunities for them to share feelings with others, engage in activities, e.g. memory boxes or photo albums.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/>
              <a:t>Adolescence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 natural time of transition and change, a moving away from adults and peers becoming more important. </a:t>
            </a:r>
          </a:p>
          <a:p>
            <a:r>
              <a:rPr lang="en-GB" altLang="en-US" dirty="0"/>
              <a:t>Sadness, withdrawal, loneliness</a:t>
            </a:r>
          </a:p>
          <a:p>
            <a:r>
              <a:rPr lang="en-GB" altLang="en-US" dirty="0"/>
              <a:t>Mood changes, low moods</a:t>
            </a:r>
          </a:p>
          <a:p>
            <a:r>
              <a:rPr lang="en-GB" altLang="en-US" dirty="0"/>
              <a:t>Act out anger</a:t>
            </a:r>
          </a:p>
          <a:p>
            <a:r>
              <a:rPr lang="en-GB" altLang="en-US" dirty="0"/>
              <a:t>Reject adults, reluctant to talk</a:t>
            </a:r>
          </a:p>
          <a:p>
            <a:r>
              <a:rPr lang="en-GB" altLang="en-US" dirty="0" smtClean="0"/>
              <a:t>May </a:t>
            </a:r>
            <a:r>
              <a:rPr lang="en-GB" altLang="en-US" dirty="0"/>
              <a:t>regress</a:t>
            </a:r>
          </a:p>
          <a:p>
            <a:r>
              <a:rPr lang="en-GB" altLang="en-US" dirty="0"/>
              <a:t>High risk </a:t>
            </a:r>
            <a:r>
              <a:rPr lang="en-GB" altLang="en-US" dirty="0" smtClean="0"/>
              <a:t>activities</a:t>
            </a:r>
          </a:p>
          <a:p>
            <a:r>
              <a:rPr lang="en-GB" altLang="en-US" dirty="0" smtClean="0"/>
              <a:t>What may help – give comfort, take feelings seriously, include in planning, encourage time with friends, offer opportunities to speak. </a:t>
            </a:r>
          </a:p>
          <a:p>
            <a:endParaRPr lang="en-GB" altLang="en-US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Activities which can help </a:t>
            </a:r>
            <a:endParaRPr lang="en-GB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5" y="1955175"/>
            <a:ext cx="1838325" cy="2495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1" y="4724236"/>
            <a:ext cx="42052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1" y="1868936"/>
            <a:ext cx="1799432" cy="26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88" y="4693973"/>
            <a:ext cx="2536360" cy="19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gingerbread_ma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8" y="2085475"/>
            <a:ext cx="1730623" cy="2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WHEN SOMEONE VERY SPECIAL DIES: Children Can Learn to Cope with Grief (Drawing Out Feelings)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99" y="2103266"/>
            <a:ext cx="1756325" cy="2045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2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2" y="364219"/>
            <a:ext cx="8229600" cy="1143000"/>
          </a:xfrm>
        </p:spPr>
        <p:txBody>
          <a:bodyPr/>
          <a:lstStyle/>
          <a:p>
            <a:r>
              <a:rPr lang="en-GB" dirty="0" smtClean="0"/>
              <a:t>Resources which can help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5796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5" y="2060575"/>
            <a:ext cx="253213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11" y="364219"/>
            <a:ext cx="1199176" cy="139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47" y="1653073"/>
            <a:ext cx="4761905" cy="44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to find help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Leeds Pathway for Children and Young People who have been Bereaved Children and Bereavement pathway - </a:t>
            </a:r>
          </a:p>
          <a:p>
            <a:r>
              <a:rPr lang="en-GB" dirty="0" smtClean="0"/>
              <a:t>Early Start Team Bereavement Pathway  </a:t>
            </a:r>
          </a:p>
          <a:p>
            <a:r>
              <a:rPr lang="en-GB" dirty="0" smtClean="0"/>
              <a:t>SAD Events Team </a:t>
            </a:r>
          </a:p>
          <a:p>
            <a:r>
              <a:rPr lang="en-GB" dirty="0" smtClean="0"/>
              <a:t>Seasons for Growth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Bereavement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‘Death affects us all. Yet it is still the last taboo in our society, and grief is still profoundly misunderstood…..’ </a:t>
            </a:r>
          </a:p>
          <a:p>
            <a:pPr marL="0" indent="0" algn="ctr">
              <a:buNone/>
            </a:pPr>
            <a:r>
              <a:rPr lang="en-GB" sz="1400" dirty="0" smtClean="0"/>
              <a:t>Julia Samuel 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Bereavement in </a:t>
            </a:r>
            <a:r>
              <a:rPr lang="en-GB" dirty="0" smtClean="0"/>
              <a:t>Children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How children and young people cope with grieving is mediated by risk and resilience factors. </a:t>
            </a:r>
          </a:p>
          <a:p>
            <a:pPr algn="just"/>
            <a:r>
              <a:rPr lang="en-GB" sz="2800" dirty="0"/>
              <a:t>Risk – socio-economic disadvantage, lack of connectedness to school and community, difficulties within the family.</a:t>
            </a:r>
          </a:p>
          <a:p>
            <a:pPr algn="just"/>
            <a:r>
              <a:rPr lang="en-GB" sz="2800" dirty="0"/>
              <a:t>Resilience – is affected by personal traits but also importantly by environmental protective factors, from home school and community.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“ </a:t>
            </a:r>
            <a:r>
              <a:rPr lang="en-GB" sz="4400" dirty="0"/>
              <a:t>A sense of connectedness to parents and school is the most significant protective factor for young people.”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400" dirty="0" err="1"/>
              <a:t>Resnick</a:t>
            </a:r>
            <a:r>
              <a:rPr lang="en-GB" sz="1400" dirty="0"/>
              <a:t> et al (1997)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Cultural </a:t>
            </a:r>
            <a:r>
              <a:rPr lang="en-GB" dirty="0" smtClean="0"/>
              <a:t>Context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Every culture has a specific approach or response to grief and loss; the specific cultural beliefs, values, expressions, expectations, ceremonies and rituals give meaning to loss in different ways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err="1"/>
              <a:t>Hoonyman</a:t>
            </a:r>
            <a:r>
              <a:rPr lang="en-GB" sz="1800" dirty="0"/>
              <a:t> &amp; Kramer (2006)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Theories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Elisabeth </a:t>
            </a:r>
            <a:r>
              <a:rPr lang="en-GB" b="1" u="sng" dirty="0" err="1"/>
              <a:t>Kubler</a:t>
            </a:r>
            <a:r>
              <a:rPr lang="en-GB" b="1" u="sng" dirty="0"/>
              <a:t> Ross</a:t>
            </a:r>
            <a:r>
              <a:rPr lang="en-GB" dirty="0"/>
              <a:t> (1973) </a:t>
            </a:r>
          </a:p>
          <a:p>
            <a:pPr marL="0" indent="0">
              <a:buNone/>
            </a:pPr>
            <a:r>
              <a:rPr lang="en-GB" dirty="0"/>
              <a:t>Stage theory of grief</a:t>
            </a:r>
          </a:p>
          <a:p>
            <a:r>
              <a:rPr lang="en-GB" dirty="0" smtClean="0"/>
              <a:t>Denial	</a:t>
            </a:r>
          </a:p>
          <a:p>
            <a:r>
              <a:rPr lang="en-GB" smtClean="0"/>
              <a:t>Anger</a:t>
            </a:r>
            <a:r>
              <a:rPr lang="en-GB" dirty="0" smtClean="0"/>
              <a:t>			</a:t>
            </a:r>
            <a:endParaRPr lang="en-GB" dirty="0"/>
          </a:p>
          <a:p>
            <a:r>
              <a:rPr lang="en-GB" dirty="0"/>
              <a:t>Bargaining</a:t>
            </a:r>
          </a:p>
          <a:p>
            <a:r>
              <a:rPr lang="en-GB" dirty="0"/>
              <a:t>Depression </a:t>
            </a:r>
          </a:p>
          <a:p>
            <a:r>
              <a:rPr lang="en-GB" dirty="0"/>
              <a:t>Acceptance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  <p:pic>
        <p:nvPicPr>
          <p:cNvPr id="7" name="irc_mi" descr="Image result for elizabeth kubler ros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448272" cy="2493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Theories of </a:t>
            </a:r>
            <a:r>
              <a:rPr lang="en-GB" dirty="0" smtClean="0"/>
              <a:t>Grief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William Worden </a:t>
            </a:r>
            <a:r>
              <a:rPr lang="en-GB" dirty="0"/>
              <a:t>– tasks of grieving </a:t>
            </a:r>
          </a:p>
          <a:p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accept the reality of loss</a:t>
            </a:r>
          </a:p>
          <a:p>
            <a:r>
              <a:rPr lang="en-GB" dirty="0"/>
              <a:t>To work through the pain of grief</a:t>
            </a:r>
          </a:p>
          <a:p>
            <a:r>
              <a:rPr lang="en-GB" dirty="0"/>
              <a:t>Adjust to an environment in which the deceased is missing</a:t>
            </a:r>
          </a:p>
          <a:p>
            <a:r>
              <a:rPr lang="en-GB" dirty="0"/>
              <a:t>Emotionally relocate the deceased and move on with life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25558" cy="1714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/>
              <a:t>Understanding what death means and the confusion caused by euphemisms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GB" sz="2800" dirty="0"/>
              <a:t>Universality – death happens to all living things</a:t>
            </a:r>
          </a:p>
          <a:p>
            <a:r>
              <a:rPr lang="en-GB" sz="2800" dirty="0"/>
              <a:t>Irreversibility – its permanent, the body cannot be made alive again.</a:t>
            </a:r>
          </a:p>
          <a:p>
            <a:r>
              <a:rPr lang="en-GB" sz="2800" dirty="0"/>
              <a:t>Non-functionality – </a:t>
            </a:r>
            <a:r>
              <a:rPr lang="en-GB" sz="2800" dirty="0" smtClean="0"/>
              <a:t>breathing, </a:t>
            </a:r>
            <a:r>
              <a:rPr lang="en-GB" sz="2800" dirty="0"/>
              <a:t>eating, sleeping, thinking cease.</a:t>
            </a:r>
          </a:p>
          <a:p>
            <a:r>
              <a:rPr lang="en-GB" sz="2800" dirty="0"/>
              <a:t>Causality – an understanding that external or internal factors have caused the death.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Children 0 – 2 years 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/>
              <a:t>Young children will not </a:t>
            </a:r>
            <a:r>
              <a:rPr lang="en-GB" sz="2800" dirty="0" smtClean="0"/>
              <a:t>understand, will </a:t>
            </a:r>
            <a:r>
              <a:rPr lang="en-GB" sz="2800" dirty="0"/>
              <a:t>not have the language to express their feelings,  but they will have feelings. </a:t>
            </a:r>
          </a:p>
          <a:p>
            <a:pPr algn="just"/>
            <a:r>
              <a:rPr lang="en-GB" sz="2800" dirty="0"/>
              <a:t>Children this age will be affected by the emotional state of the other important people in their </a:t>
            </a:r>
            <a:r>
              <a:rPr lang="en-GB" sz="2800" dirty="0" smtClean="0"/>
              <a:t>lives. </a:t>
            </a:r>
            <a:endParaRPr lang="en-GB" sz="2800" dirty="0"/>
          </a:p>
          <a:p>
            <a:pPr algn="just"/>
            <a:r>
              <a:rPr lang="en-GB" sz="2800" dirty="0" smtClean="0"/>
              <a:t>How to help - love</a:t>
            </a:r>
            <a:r>
              <a:rPr lang="en-GB" sz="2800" dirty="0"/>
              <a:t>, </a:t>
            </a:r>
            <a:r>
              <a:rPr lang="en-GB" sz="2800" dirty="0" smtClean="0"/>
              <a:t>routine, emotional containment </a:t>
            </a:r>
            <a:r>
              <a:rPr lang="en-GB" sz="2800" dirty="0"/>
              <a:t>and </a:t>
            </a:r>
            <a:r>
              <a:rPr lang="en-GB" sz="2800" dirty="0" smtClean="0"/>
              <a:t>care. As </a:t>
            </a:r>
            <a:r>
              <a:rPr lang="en-GB" sz="2800" dirty="0"/>
              <a:t>they get older they will need help to build a story and to know the deceased person as part of their history.</a:t>
            </a:r>
          </a:p>
          <a:p>
            <a:pPr algn="just"/>
            <a:endParaRPr lang="en-GB" sz="2800" dirty="0" smtClean="0"/>
          </a:p>
          <a:p>
            <a:pPr algn="just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7"/>
            <a:ext cx="1199176" cy="139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8" y="5880452"/>
            <a:ext cx="1282316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707</Words>
  <Application>Microsoft Office PowerPoint</Application>
  <PresentationFormat>On-screen Show (4:3)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Child Bereavement  </vt:lpstr>
      <vt:lpstr> Bereavement  </vt:lpstr>
      <vt:lpstr> Bereavement in Children  </vt:lpstr>
      <vt:lpstr>  </vt:lpstr>
      <vt:lpstr> Cultural Context  </vt:lpstr>
      <vt:lpstr> Theories </vt:lpstr>
      <vt:lpstr> Theories of Grief </vt:lpstr>
      <vt:lpstr> Understanding what death means and the confusion caused by euphemisms  </vt:lpstr>
      <vt:lpstr> Children 0 – 2 years  </vt:lpstr>
      <vt:lpstr> Children aged 2 - 5 </vt:lpstr>
      <vt:lpstr> Children aged 6-9 </vt:lpstr>
      <vt:lpstr> Children aged 9 -13 </vt:lpstr>
      <vt:lpstr>Adolescence </vt:lpstr>
      <vt:lpstr> Activities which can help </vt:lpstr>
      <vt:lpstr>Resources which can help</vt:lpstr>
      <vt:lpstr> </vt:lpstr>
      <vt:lpstr>Where to find help </vt:lpstr>
    </vt:vector>
  </TitlesOfParts>
  <Company>Leeds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Kim</dc:creator>
  <cp:lastModifiedBy>Jane Robinson</cp:lastModifiedBy>
  <cp:revision>33</cp:revision>
  <cp:lastPrinted>2018-01-23T13:44:28Z</cp:lastPrinted>
  <dcterms:created xsi:type="dcterms:W3CDTF">2014-10-09T11:28:42Z</dcterms:created>
  <dcterms:modified xsi:type="dcterms:W3CDTF">2018-01-31T12:29:41Z</dcterms:modified>
</cp:coreProperties>
</file>