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504" autoAdjust="0"/>
  </p:normalViewPr>
  <p:slideViewPr>
    <p:cSldViewPr>
      <p:cViewPr varScale="1">
        <p:scale>
          <a:sx n="48" d="100"/>
          <a:sy n="48" d="100"/>
        </p:scale>
        <p:origin x="193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7134B7-943F-43AF-85CB-C35A434615F0}" type="datetimeFigureOut">
              <a:rPr lang="en-GB" smtClean="0"/>
              <a:t>19/01/2018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FF97E6-D483-4FE9-B570-404A12C66FC5}" type="slidenum">
              <a:rPr lang="en-GB" smtClean="0"/>
              <a:t>‹#›</a:t>
            </a:fld>
            <a:endParaRPr lang="en-GB"/>
          </a:p>
        </p:txBody>
      </p:sp>
    </p:spTree>
    <p:extLst>
      <p:ext uri="{BB962C8B-B14F-4D97-AF65-F5344CB8AC3E}">
        <p14:creationId xmlns:p14="http://schemas.microsoft.com/office/powerpoint/2010/main" val="3157321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Our</a:t>
            </a:r>
            <a:r>
              <a:rPr lang="en-GB" baseline="0" dirty="0" smtClean="0"/>
              <a:t> Early Start Bereavement and Loss Pathway has been developed to provide guidance for practitioners delivering our four tier family offer, from the antenatal contact until the child reaches the age of five. Ever mindful of the impact that stress and anxiety can have upon children from the prenatal period onwards offering support after death is as important as the support we offer after birth. </a:t>
            </a:r>
            <a:endParaRPr lang="en-GB" dirty="0"/>
          </a:p>
        </p:txBody>
      </p:sp>
      <p:sp>
        <p:nvSpPr>
          <p:cNvPr id="4" name="Slide Number Placeholder 3"/>
          <p:cNvSpPr>
            <a:spLocks noGrp="1"/>
          </p:cNvSpPr>
          <p:nvPr>
            <p:ph type="sldNum" sz="quarter" idx="10"/>
          </p:nvPr>
        </p:nvSpPr>
        <p:spPr/>
        <p:txBody>
          <a:bodyPr/>
          <a:lstStyle/>
          <a:p>
            <a:fld id="{E0FF97E6-D483-4FE9-B570-404A12C66FC5}" type="slidenum">
              <a:rPr lang="en-GB" smtClean="0"/>
              <a:t>1</a:t>
            </a:fld>
            <a:endParaRPr lang="en-GB"/>
          </a:p>
        </p:txBody>
      </p:sp>
    </p:spTree>
    <p:extLst>
      <p:ext uri="{BB962C8B-B14F-4D97-AF65-F5344CB8AC3E}">
        <p14:creationId xmlns:p14="http://schemas.microsoft.com/office/powerpoint/2010/main" val="3230114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r>
              <a:rPr lang="en-GB" dirty="0" smtClean="0"/>
              <a:t>This</a:t>
            </a:r>
            <a:r>
              <a:rPr lang="en-GB" baseline="0" dirty="0" smtClean="0"/>
              <a:t> is one of our early start pathways which have been developed by early start practitioners in line with national and local policies. They help structure our thinking to prevent oversight.</a:t>
            </a:r>
            <a:endParaRPr lang="en-GB" dirty="0" smtClean="0"/>
          </a:p>
          <a:p>
            <a:endParaRPr lang="en-GB" dirty="0" smtClean="0"/>
          </a:p>
          <a:p>
            <a:pPr marL="171450" indent="-171450">
              <a:buFont typeface="Arial" panose="020B0604020202020204" pitchFamily="34" charset="0"/>
              <a:buChar char="•"/>
            </a:pPr>
            <a:r>
              <a:rPr lang="en-GB" baseline="0" dirty="0" smtClean="0"/>
              <a:t>Community working enables access to services for children and their families. </a:t>
            </a:r>
          </a:p>
          <a:p>
            <a:pPr marL="171450" indent="-171450">
              <a:buFont typeface="Arial" panose="020B0604020202020204" pitchFamily="34" charset="0"/>
              <a:buChar char="•"/>
            </a:pPr>
            <a:r>
              <a:rPr lang="en-GB" baseline="0" dirty="0" smtClean="0"/>
              <a:t>Forming links with local service providers, and sign posting to local and national agencies that can support in response to death, improves the chances of good outcomes. </a:t>
            </a:r>
          </a:p>
          <a:p>
            <a:pPr marL="171450" indent="-171450">
              <a:buFont typeface="Arial" panose="020B0604020202020204" pitchFamily="34" charset="0"/>
              <a:buChar char="•"/>
            </a:pPr>
            <a:r>
              <a:rPr lang="en-GB" baseline="0" dirty="0" smtClean="0"/>
              <a:t>Children’s centres have resources available for children and families to learn about death and the feelings we experience from loss.</a:t>
            </a:r>
          </a:p>
          <a:p>
            <a:pPr marL="171450" indent="-171450">
              <a:buFont typeface="Arial" panose="020B0604020202020204" pitchFamily="34" charset="0"/>
              <a:buChar char="•"/>
            </a:pPr>
            <a:r>
              <a:rPr lang="en-GB" baseline="0" dirty="0" smtClean="0"/>
              <a:t>We all encourage families to access further information and support from all the other agencies here today. </a:t>
            </a:r>
          </a:p>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endParaRPr lang="en-GB" baseline="0" dirty="0" smtClean="0"/>
          </a:p>
          <a:p>
            <a:r>
              <a:rPr lang="en-GB" baseline="0" dirty="0" smtClean="0"/>
              <a:t>Universal service provision prompts an enquiry into the health and well being of family members with the opportunity to talk about death or loss. Offering an honest approach to death helps to reduce stigma and opens communication lines for practitioners to provide the opportunity for talking rather than avoiding it. In cases where first time parents experience loss they may not be known to other agencies but a health visitor may be the appropriate person to offer bereavement support following a miscarriage or still birth if this service had not already been provided.</a:t>
            </a:r>
          </a:p>
          <a:p>
            <a:r>
              <a:rPr lang="en-GB" baseline="0" dirty="0" smtClean="0"/>
              <a:t>Where families may already have involvement with members of the outreach team agreements through local policy directs allocation to most appropriate team member to offer support to the family affected by death. Staff that are already known to the family will be able to identify any gaps in support networks  The Early Start Team members are tasked with effective use of resources and best practice in supporting the bereaved. </a:t>
            </a:r>
          </a:p>
          <a:p>
            <a:r>
              <a:rPr lang="en-GB" baseline="0" dirty="0" smtClean="0"/>
              <a:t>Targeted or UPP families may already have a team working around a child or children and maintaining effective communication with social services may reduce further incidences of adversity. Offer support such as an Early Help Assessment for families that are experiencing issues as a result of death being mindful of grief as it is not a linear process. </a:t>
            </a:r>
            <a:endParaRPr lang="en-GB" dirty="0"/>
          </a:p>
        </p:txBody>
      </p:sp>
      <p:sp>
        <p:nvSpPr>
          <p:cNvPr id="4" name="Slide Number Placeholder 3"/>
          <p:cNvSpPr>
            <a:spLocks noGrp="1"/>
          </p:cNvSpPr>
          <p:nvPr>
            <p:ph type="sldNum" sz="quarter" idx="10"/>
          </p:nvPr>
        </p:nvSpPr>
        <p:spPr/>
        <p:txBody>
          <a:bodyPr/>
          <a:lstStyle/>
          <a:p>
            <a:fld id="{E0FF97E6-D483-4FE9-B570-404A12C66FC5}" type="slidenum">
              <a:rPr lang="en-GB" smtClean="0"/>
              <a:t>2</a:t>
            </a:fld>
            <a:endParaRPr lang="en-GB"/>
          </a:p>
        </p:txBody>
      </p:sp>
    </p:spTree>
    <p:extLst>
      <p:ext uri="{BB962C8B-B14F-4D97-AF65-F5344CB8AC3E}">
        <p14:creationId xmlns:p14="http://schemas.microsoft.com/office/powerpoint/2010/main" val="2312876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cases where families</a:t>
            </a:r>
            <a:r>
              <a:rPr lang="en-GB" baseline="0" dirty="0" smtClean="0"/>
              <a:t> are affected by bereavement and loss it is important to remember both children and parents will be experiencing grief and </a:t>
            </a:r>
            <a:r>
              <a:rPr lang="en-GB" b="1" baseline="0" dirty="0" smtClean="0"/>
              <a:t>we can support parents to support their children through these times.</a:t>
            </a:r>
            <a:r>
              <a:rPr lang="en-GB" baseline="0" dirty="0" smtClean="0"/>
              <a:t> This family have coped well over the last year and being able to have open and honest discussions around the circumstances of the death has enabled them to develop resilience to challenges that they have faced along their journey. As their health visitor I have felt much empathy for them and have often struggled with the frustration of their situation, this has been a time where I have really appreciated the support we receive from supervision. </a:t>
            </a:r>
            <a:endParaRPr lang="en-GB" dirty="0"/>
          </a:p>
        </p:txBody>
      </p:sp>
      <p:sp>
        <p:nvSpPr>
          <p:cNvPr id="4" name="Slide Number Placeholder 3"/>
          <p:cNvSpPr>
            <a:spLocks noGrp="1"/>
          </p:cNvSpPr>
          <p:nvPr>
            <p:ph type="sldNum" sz="quarter" idx="10"/>
          </p:nvPr>
        </p:nvSpPr>
        <p:spPr/>
        <p:txBody>
          <a:bodyPr/>
          <a:lstStyle/>
          <a:p>
            <a:fld id="{E0FF97E6-D483-4FE9-B570-404A12C66FC5}" type="slidenum">
              <a:rPr lang="en-GB" smtClean="0"/>
              <a:t>3</a:t>
            </a:fld>
            <a:endParaRPr lang="en-GB"/>
          </a:p>
        </p:txBody>
      </p:sp>
    </p:spTree>
    <p:extLst>
      <p:ext uri="{BB962C8B-B14F-4D97-AF65-F5344CB8AC3E}">
        <p14:creationId xmlns:p14="http://schemas.microsoft.com/office/powerpoint/2010/main" val="1728323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 a practitioner we experience many difficult</a:t>
            </a:r>
            <a:r>
              <a:rPr lang="en-GB" baseline="0" dirty="0" smtClean="0"/>
              <a:t> and upsetting events. Supervision and the support offered to me by team members has been invaluable and has helped me to develop coping strategies and enhance my own resilience. It has given me the courage to be honest and open with families and share in their times of grief. </a:t>
            </a:r>
            <a:endParaRPr lang="en-GB" dirty="0"/>
          </a:p>
        </p:txBody>
      </p:sp>
      <p:sp>
        <p:nvSpPr>
          <p:cNvPr id="4" name="Slide Number Placeholder 3"/>
          <p:cNvSpPr>
            <a:spLocks noGrp="1"/>
          </p:cNvSpPr>
          <p:nvPr>
            <p:ph type="sldNum" sz="quarter" idx="10"/>
          </p:nvPr>
        </p:nvSpPr>
        <p:spPr/>
        <p:txBody>
          <a:bodyPr/>
          <a:lstStyle/>
          <a:p>
            <a:fld id="{E0FF97E6-D483-4FE9-B570-404A12C66FC5}" type="slidenum">
              <a:rPr lang="en-GB" smtClean="0"/>
              <a:t>4</a:t>
            </a:fld>
            <a:endParaRPr lang="en-GB"/>
          </a:p>
        </p:txBody>
      </p:sp>
    </p:spTree>
    <p:extLst>
      <p:ext uri="{BB962C8B-B14F-4D97-AF65-F5344CB8AC3E}">
        <p14:creationId xmlns:p14="http://schemas.microsoft.com/office/powerpoint/2010/main" val="3487002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5B8A05-9CB4-4098-AB0A-18BC42EA9B5D}" type="datetimeFigureOut">
              <a:rPr lang="en-GB" smtClean="0"/>
              <a:t>19/01/2018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79079-6156-4974-B585-F45EA9C39345}"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5B8A05-9CB4-4098-AB0A-18BC42EA9B5D}" type="datetimeFigureOut">
              <a:rPr lang="en-GB" smtClean="0"/>
              <a:t>19/01/2018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79079-6156-4974-B585-F45EA9C39345}"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5B8A05-9CB4-4098-AB0A-18BC42EA9B5D}" type="datetimeFigureOut">
              <a:rPr lang="en-GB" smtClean="0"/>
              <a:t>19/01/2018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79079-6156-4974-B585-F45EA9C39345}"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5B8A05-9CB4-4098-AB0A-18BC42EA9B5D}" type="datetimeFigureOut">
              <a:rPr lang="en-GB" smtClean="0"/>
              <a:t>19/01/2018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79079-6156-4974-B585-F45EA9C39345}"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5B8A05-9CB4-4098-AB0A-18BC42EA9B5D}" type="datetimeFigureOut">
              <a:rPr lang="en-GB" smtClean="0"/>
              <a:t>19/01/2018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B79079-6156-4974-B585-F45EA9C39345}"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45B8A05-9CB4-4098-AB0A-18BC42EA9B5D}" type="datetimeFigureOut">
              <a:rPr lang="en-GB" smtClean="0"/>
              <a:t>19/01/2018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79079-6156-4974-B585-F45EA9C39345}"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5B8A05-9CB4-4098-AB0A-18BC42EA9B5D}" type="datetimeFigureOut">
              <a:rPr lang="en-GB" smtClean="0"/>
              <a:t>19/01/2018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B79079-6156-4974-B585-F45EA9C39345}"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5B8A05-9CB4-4098-AB0A-18BC42EA9B5D}" type="datetimeFigureOut">
              <a:rPr lang="en-GB" smtClean="0"/>
              <a:t>19/01/2018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B79079-6156-4974-B585-F45EA9C39345}"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B8A05-9CB4-4098-AB0A-18BC42EA9B5D}" type="datetimeFigureOut">
              <a:rPr lang="en-GB" smtClean="0"/>
              <a:t>19/01/2018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B79079-6156-4974-B585-F45EA9C39345}"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5B8A05-9CB4-4098-AB0A-18BC42EA9B5D}" type="datetimeFigureOut">
              <a:rPr lang="en-GB" smtClean="0"/>
              <a:t>19/01/2018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79079-6156-4974-B585-F45EA9C39345}"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5B8A05-9CB4-4098-AB0A-18BC42EA9B5D}" type="datetimeFigureOut">
              <a:rPr lang="en-GB" smtClean="0"/>
              <a:t>19/01/2018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B79079-6156-4974-B585-F45EA9C39345}"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45B8A05-9CB4-4098-AB0A-18BC42EA9B5D}" type="datetimeFigureOut">
              <a:rPr lang="en-GB" smtClean="0"/>
              <a:t>19/01/2018</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BB79079-6156-4974-B585-F45EA9C3934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google.co.uk/url?sa=i&amp;rct=j&amp;q=&amp;esrc=s&amp;source=images&amp;cd=&amp;cad=rja&amp;uact=8&amp;ved=0ahUKEwiAqpeRvbHOAhXpDsAKHdnVDEYQjRwIBw&amp;url=http://www.leeds.gov.uk/c/Pages/KirkgateMarket/default.aspx&amp;psig=AFQjCNE-c8zoLqwzUVj_KZl6dNcqFKpFEg&amp;ust=1470733861042636" TargetMode="External"/><Relationship Id="rId7" Type="http://schemas.openxmlformats.org/officeDocument/2006/relationships/hyperlink" Target="https://www.google.co.uk/url?sa=i&amp;rct=j&amp;q=&amp;esrc=s&amp;source=images&amp;cd=&amp;cad=rja&amp;uact=8&amp;ved=0ahUKEwj1-u2-8c_YAhXBOhQKHe_EDb8QjRwIBw&amp;url=https://www.touchstonesupport.org.uk/2017/01/best-start-peer-support-new-service/&amp;psig=AOvVaw39sGH8Az8ZRV6UiCdhHkGg&amp;ust=1515759281633138"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google.co.uk/url?sa=i&amp;rct=j&amp;q=&amp;esrc=s&amp;source=images&amp;cd=&amp;cad=rja&amp;uact=8&amp;ved=0ahUKEwjy6bqivbHOAhVLIMAKHbCACN8QjRwIBw&amp;url=https://childfriendlyleeds.wordpress.com/author/emmasimmonds2012/page/3/&amp;psig=AFQjCNGKTgkprb4Qq1RDxzuBYEBSW-cRCg&amp;ust=1470734006791775"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4400" dirty="0" smtClean="0"/>
              <a:t>Early Start Bereavement Pathway</a:t>
            </a:r>
            <a:endParaRPr lang="en-GB" sz="4400" dirty="0"/>
          </a:p>
        </p:txBody>
      </p:sp>
      <p:pic>
        <p:nvPicPr>
          <p:cNvPr id="3" name="irc_mi" descr="http://www.leeds.gov.uk/c/PublishingImages/iceCube/lcc%20banner%20logo.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755576" y="980728"/>
            <a:ext cx="1590675" cy="661035"/>
          </a:xfrm>
          <a:prstGeom prst="rect">
            <a:avLst/>
          </a:prstGeom>
          <a:noFill/>
          <a:ln>
            <a:noFill/>
          </a:ln>
        </p:spPr>
      </p:pic>
      <p:pic>
        <p:nvPicPr>
          <p:cNvPr id="4" name="irc_mi" descr="https://childfriendlyleeds.files.wordpress.com/2012/11/primary-logo-rgb.png">
            <a:hlinkClick r:id="rId5"/>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92280" y="862732"/>
            <a:ext cx="650875" cy="758190"/>
          </a:xfrm>
          <a:prstGeom prst="rect">
            <a:avLst/>
          </a:prstGeom>
          <a:noFill/>
          <a:ln>
            <a:noFill/>
          </a:ln>
        </p:spPr>
      </p:pic>
      <p:pic>
        <p:nvPicPr>
          <p:cNvPr id="1026" name="Picture 2" descr="Image result for Leeds community health care logo">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39952" y="486994"/>
            <a:ext cx="1224136" cy="1154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804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Canvas 24"/>
          <p:cNvGrpSpPr/>
          <p:nvPr/>
        </p:nvGrpSpPr>
        <p:grpSpPr>
          <a:xfrm>
            <a:off x="227390" y="172816"/>
            <a:ext cx="8658223" cy="6513857"/>
            <a:chOff x="0" y="0"/>
            <a:chExt cx="10298430" cy="7139869"/>
          </a:xfrm>
        </p:grpSpPr>
        <p:sp>
          <p:nvSpPr>
            <p:cNvPr id="4" name="Rectangle 3"/>
            <p:cNvSpPr/>
            <p:nvPr/>
          </p:nvSpPr>
          <p:spPr>
            <a:xfrm>
              <a:off x="148590" y="95250"/>
              <a:ext cx="10149840" cy="6807835"/>
            </a:xfrm>
            <a:prstGeom prst="rect">
              <a:avLst/>
            </a:prstGeom>
            <a:noFill/>
            <a:ln>
              <a:noFill/>
            </a:ln>
          </p:spPr>
        </p:sp>
        <p:sp>
          <p:nvSpPr>
            <p:cNvPr id="5" name="Text Box 6"/>
            <p:cNvSpPr txBox="1">
              <a:spLocks noChangeArrowheads="1"/>
            </p:cNvSpPr>
            <p:nvPr/>
          </p:nvSpPr>
          <p:spPr bwMode="auto">
            <a:xfrm>
              <a:off x="34705" y="0"/>
              <a:ext cx="10051700" cy="238125"/>
            </a:xfrm>
            <a:prstGeom prst="rect">
              <a:avLst/>
            </a:prstGeom>
            <a:solidFill>
              <a:srgbClr val="CC99FF"/>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1100" b="1">
                  <a:effectLst/>
                  <a:latin typeface="Arial"/>
                  <a:ea typeface="Calibri"/>
                  <a:cs typeface="Times New Roman"/>
                </a:rPr>
                <a:t>Early Start Bereavement Pathway</a:t>
              </a:r>
              <a:endParaRPr lang="en-GB" sz="1100">
                <a:effectLst/>
                <a:latin typeface="Calibri"/>
                <a:ea typeface="Calibri"/>
                <a:cs typeface="Times New Roman"/>
              </a:endParaRPr>
            </a:p>
          </p:txBody>
        </p:sp>
        <p:sp>
          <p:nvSpPr>
            <p:cNvPr id="6" name="Text Box 7"/>
            <p:cNvSpPr txBox="1">
              <a:spLocks noChangeArrowheads="1"/>
            </p:cNvSpPr>
            <p:nvPr/>
          </p:nvSpPr>
          <p:spPr bwMode="auto">
            <a:xfrm>
              <a:off x="32449" y="305434"/>
              <a:ext cx="10053955" cy="1232584"/>
            </a:xfrm>
            <a:prstGeom prst="rect">
              <a:avLst/>
            </a:prstGeom>
            <a:solidFill>
              <a:srgbClr val="FF5050"/>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900" b="1" dirty="0" smtClean="0">
                  <a:effectLst/>
                  <a:latin typeface="Arial"/>
                  <a:ea typeface="Calibri"/>
                  <a:cs typeface="Times New Roman"/>
                </a:rPr>
                <a:t>COMMUNITY</a:t>
              </a:r>
              <a:endParaRPr lang="en-GB" sz="900" dirty="0">
                <a:latin typeface="Calibri"/>
                <a:ea typeface="Calibri"/>
                <a:cs typeface="Times New Roman"/>
              </a:endParaRPr>
            </a:p>
            <a:p>
              <a:pPr algn="ctr">
                <a:lnSpc>
                  <a:spcPct val="115000"/>
                </a:lnSpc>
                <a:spcAft>
                  <a:spcPts val="1000"/>
                </a:spcAft>
              </a:pPr>
              <a:r>
                <a:rPr lang="en-GB" sz="800" dirty="0" smtClean="0">
                  <a:effectLst/>
                  <a:latin typeface="Arial"/>
                  <a:ea typeface="Calibri"/>
                  <a:cs typeface="Times New Roman"/>
                </a:rPr>
                <a:t>The </a:t>
              </a:r>
              <a:r>
                <a:rPr lang="en-GB" sz="800" dirty="0">
                  <a:effectLst/>
                  <a:latin typeface="Arial"/>
                  <a:ea typeface="Calibri"/>
                  <a:cs typeface="Times New Roman"/>
                </a:rPr>
                <a:t>Early Start team (EST) will work towards developing a consistent approach to responding to a death in a family </a:t>
              </a:r>
              <a:r>
                <a:rPr lang="en-GB" sz="800" dirty="0" smtClean="0">
                  <a:effectLst/>
                  <a:latin typeface="Arial"/>
                  <a:ea typeface="Calibri"/>
                  <a:cs typeface="Times New Roman"/>
                </a:rPr>
                <a:t>known </a:t>
              </a:r>
              <a:r>
                <a:rPr lang="en-GB" sz="800" dirty="0">
                  <a:effectLst/>
                  <a:latin typeface="Arial"/>
                  <a:ea typeface="Calibri"/>
                  <a:cs typeface="Times New Roman"/>
                </a:rPr>
                <a:t>to the Early Start </a:t>
              </a:r>
              <a:r>
                <a:rPr lang="en-GB" sz="800" dirty="0" smtClean="0">
                  <a:effectLst/>
                  <a:latin typeface="Arial"/>
                  <a:ea typeface="Calibri"/>
                  <a:cs typeface="Times New Roman"/>
                </a:rPr>
                <a:t>Service</a:t>
              </a:r>
              <a:endParaRPr lang="en-GB" sz="800" dirty="0" smtClean="0">
                <a:effectLst/>
                <a:latin typeface="Calibri"/>
                <a:ea typeface="Calibri"/>
                <a:cs typeface="Times New Roman"/>
              </a:endParaRPr>
            </a:p>
            <a:p>
              <a:pPr marL="342900" lvl="0" indent="-342900">
                <a:lnSpc>
                  <a:spcPct val="115000"/>
                </a:lnSpc>
                <a:spcAft>
                  <a:spcPts val="0"/>
                </a:spcAft>
                <a:buFont typeface="Arial"/>
                <a:buChar char="-"/>
                <a:tabLst>
                  <a:tab pos="457200" algn="l"/>
                </a:tabLst>
              </a:pPr>
              <a:r>
                <a:rPr lang="en-GB" sz="800" dirty="0">
                  <a:effectLst/>
                  <a:latin typeface="Arial"/>
                  <a:ea typeface="Times New Roman"/>
                  <a:cs typeface="Times New Roman"/>
                </a:rPr>
                <a:t>Building links with local services                                                - Sign posting and knowledge of National and Local Bereavement Charities (see handbook)</a:t>
              </a:r>
              <a:endParaRPr lang="en-GB" sz="800" dirty="0">
                <a:effectLst/>
                <a:latin typeface="Calibri"/>
                <a:ea typeface="Times New Roman"/>
                <a:cs typeface="Times New Roman"/>
              </a:endParaRPr>
            </a:p>
            <a:p>
              <a:pPr marL="342900" lvl="0" indent="-342900">
                <a:lnSpc>
                  <a:spcPct val="115000"/>
                </a:lnSpc>
                <a:spcAft>
                  <a:spcPts val="0"/>
                </a:spcAft>
                <a:buFont typeface="Arial"/>
                <a:buChar char="-"/>
                <a:tabLst>
                  <a:tab pos="457200" algn="l"/>
                </a:tabLst>
              </a:pPr>
              <a:r>
                <a:rPr lang="en-GB" sz="800" dirty="0" smtClean="0">
                  <a:effectLst/>
                  <a:latin typeface="Arial"/>
                  <a:ea typeface="Times New Roman"/>
                  <a:cs typeface="Times New Roman"/>
                </a:rPr>
                <a:t>Raising </a:t>
              </a:r>
              <a:r>
                <a:rPr lang="en-GB" sz="800" dirty="0">
                  <a:effectLst/>
                  <a:latin typeface="Arial"/>
                  <a:ea typeface="Times New Roman"/>
                  <a:cs typeface="Times New Roman"/>
                </a:rPr>
                <a:t>awareness of the risks of Infant and Child deaths        - Story telling and books in </a:t>
              </a:r>
              <a:r>
                <a:rPr lang="en-GB" sz="800" dirty="0" smtClean="0">
                  <a:effectLst/>
                  <a:latin typeface="Arial"/>
                  <a:ea typeface="Times New Roman"/>
                  <a:cs typeface="Times New Roman"/>
                </a:rPr>
                <a:t>children's </a:t>
              </a:r>
              <a:r>
                <a:rPr lang="en-GB" sz="800" dirty="0">
                  <a:effectLst/>
                  <a:latin typeface="Arial"/>
                  <a:ea typeface="Times New Roman"/>
                  <a:cs typeface="Times New Roman"/>
                </a:rPr>
                <a:t>centres that enables children to learn to talk about </a:t>
              </a:r>
              <a:r>
                <a:rPr lang="en-GB" sz="800" dirty="0" smtClean="0">
                  <a:effectLst/>
                  <a:latin typeface="Arial"/>
                  <a:ea typeface="Times New Roman"/>
                  <a:cs typeface="Times New Roman"/>
                </a:rPr>
                <a:t>feelings                         including loss</a:t>
              </a:r>
              <a:endParaRPr lang="en-GB" sz="800" dirty="0">
                <a:effectLst/>
                <a:latin typeface="Calibri"/>
                <a:ea typeface="Times New Roman"/>
                <a:cs typeface="Times New Roman"/>
              </a:endParaRPr>
            </a:p>
            <a:p>
              <a:pPr marL="342900" lvl="0" indent="-342900">
                <a:lnSpc>
                  <a:spcPct val="115000"/>
                </a:lnSpc>
                <a:spcAft>
                  <a:spcPts val="0"/>
                </a:spcAft>
                <a:buFont typeface="Arial"/>
                <a:buChar char="-"/>
                <a:tabLst>
                  <a:tab pos="457200" algn="l"/>
                </a:tabLst>
              </a:pPr>
              <a:r>
                <a:rPr lang="en-GB" sz="800" dirty="0">
                  <a:effectLst/>
                  <a:latin typeface="Arial"/>
                  <a:ea typeface="Times New Roman"/>
                  <a:cs typeface="Times New Roman"/>
                </a:rPr>
                <a:t>Ensuring families know how to access further information and support                                                                                                                                              </a:t>
              </a:r>
              <a:r>
                <a:rPr lang="en-GB" sz="900" dirty="0" smtClean="0">
                  <a:effectLst/>
                  <a:latin typeface="Arial"/>
                  <a:ea typeface="Times New Roman"/>
                  <a:cs typeface="Times New Roman"/>
                </a:rPr>
                <a:t>.</a:t>
              </a:r>
              <a:endParaRPr lang="en-GB" sz="900" dirty="0">
                <a:effectLst/>
                <a:latin typeface="Calibri"/>
                <a:ea typeface="Times New Roman"/>
                <a:cs typeface="Times New Roman"/>
              </a:endParaRPr>
            </a:p>
          </p:txBody>
        </p:sp>
        <p:sp>
          <p:nvSpPr>
            <p:cNvPr id="7" name="Text Box 8"/>
            <p:cNvSpPr txBox="1">
              <a:spLocks noChangeArrowheads="1"/>
            </p:cNvSpPr>
            <p:nvPr/>
          </p:nvSpPr>
          <p:spPr bwMode="auto">
            <a:xfrm>
              <a:off x="32448" y="2473718"/>
              <a:ext cx="6084221" cy="1310808"/>
            </a:xfrm>
            <a:prstGeom prst="rect">
              <a:avLst/>
            </a:prstGeom>
            <a:solidFill>
              <a:srgbClr val="FF9900"/>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900" b="1" dirty="0">
                  <a:effectLst/>
                  <a:latin typeface="Arial"/>
                  <a:ea typeface="Calibri"/>
                  <a:cs typeface="Times New Roman"/>
                </a:rPr>
                <a:t>UNIVERSAL </a:t>
              </a:r>
              <a:r>
                <a:rPr lang="en-GB" sz="900" b="1" dirty="0" smtClean="0">
                  <a:effectLst/>
                  <a:latin typeface="Arial"/>
                  <a:ea typeface="Calibri"/>
                  <a:cs typeface="Times New Roman"/>
                </a:rPr>
                <a:t>PLUS</a:t>
              </a:r>
            </a:p>
            <a:p>
              <a:pPr algn="ctr">
                <a:lnSpc>
                  <a:spcPct val="115000"/>
                </a:lnSpc>
                <a:spcAft>
                  <a:spcPts val="1000"/>
                </a:spcAft>
              </a:pPr>
              <a:r>
                <a:rPr lang="en-GB" sz="800" b="1" dirty="0" smtClean="0">
                  <a:effectLst/>
                  <a:latin typeface="Arial"/>
                  <a:ea typeface="Calibri"/>
                  <a:cs typeface="Times New Roman"/>
                </a:rPr>
                <a:t> Where</a:t>
              </a:r>
              <a:r>
                <a:rPr lang="en-GB" sz="800" dirty="0" smtClean="0">
                  <a:effectLst/>
                  <a:latin typeface="Arial"/>
                  <a:ea typeface="Calibri"/>
                  <a:cs typeface="Times New Roman"/>
                </a:rPr>
                <a:t> </a:t>
              </a:r>
              <a:r>
                <a:rPr lang="en-GB" sz="800" dirty="0">
                  <a:effectLst/>
                  <a:latin typeface="Arial"/>
                  <a:ea typeface="Calibri"/>
                  <a:cs typeface="Times New Roman"/>
                </a:rPr>
                <a:t>a death has occurred or kinship care established, explore the issues surrounding the loss and engage in a discussion at EST Allocation meeting to decide who is best to offer support and to contact to the family. Consider the most appropriate way to approach the family. This may be the Identified Early Start </a:t>
              </a:r>
              <a:r>
                <a:rPr lang="en-GB" sz="800" dirty="0" smtClean="0">
                  <a:effectLst/>
                  <a:latin typeface="Arial"/>
                  <a:ea typeface="Calibri"/>
                  <a:cs typeface="Times New Roman"/>
                </a:rPr>
                <a:t>Mind mate </a:t>
              </a:r>
              <a:r>
                <a:rPr lang="en-GB" sz="800" dirty="0">
                  <a:effectLst/>
                  <a:latin typeface="Arial"/>
                  <a:ea typeface="Calibri"/>
                  <a:cs typeface="Times New Roman"/>
                </a:rPr>
                <a:t>Champion. Staff who knows the family should have supervision. Everyone should have an understanding of the resources and best practice supporting the bereaved. Refer to the ES Handbook</a:t>
              </a:r>
              <a:endParaRPr lang="en-GB" sz="800" dirty="0">
                <a:effectLst/>
                <a:latin typeface="Calibri"/>
                <a:ea typeface="Calibri"/>
                <a:cs typeface="Times New Roman"/>
              </a:endParaRPr>
            </a:p>
          </p:txBody>
        </p:sp>
        <p:sp>
          <p:nvSpPr>
            <p:cNvPr id="8" name="Text Box 9"/>
            <p:cNvSpPr txBox="1">
              <a:spLocks noChangeArrowheads="1"/>
            </p:cNvSpPr>
            <p:nvPr/>
          </p:nvSpPr>
          <p:spPr bwMode="auto">
            <a:xfrm>
              <a:off x="0" y="1538019"/>
              <a:ext cx="10086403" cy="876300"/>
            </a:xfrm>
            <a:prstGeom prst="rect">
              <a:avLst/>
            </a:prstGeom>
            <a:solidFill>
              <a:srgbClr val="99CCFF"/>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900" b="1" dirty="0">
                  <a:effectLst/>
                  <a:latin typeface="Arial"/>
                  <a:ea typeface="Calibri"/>
                  <a:cs typeface="Times New Roman"/>
                </a:rPr>
                <a:t>UNIVERSAL</a:t>
              </a:r>
              <a:endParaRPr lang="en-GB" sz="900" dirty="0">
                <a:effectLst/>
                <a:latin typeface="Calibri"/>
                <a:ea typeface="Calibri"/>
                <a:cs typeface="Times New Roman"/>
              </a:endParaRPr>
            </a:p>
            <a:p>
              <a:pPr algn="ctr">
                <a:lnSpc>
                  <a:spcPct val="115000"/>
                </a:lnSpc>
                <a:spcAft>
                  <a:spcPts val="1000"/>
                </a:spcAft>
              </a:pPr>
              <a:r>
                <a:rPr lang="en-GB" sz="900" dirty="0">
                  <a:effectLst/>
                  <a:latin typeface="Arial"/>
                  <a:ea typeface="Calibri"/>
                  <a:cs typeface="Times New Roman"/>
                </a:rPr>
                <a:t> An </a:t>
              </a:r>
              <a:r>
                <a:rPr lang="en-GB" sz="900" b="1" u="sng" dirty="0">
                  <a:effectLst/>
                  <a:latin typeface="Arial"/>
                  <a:ea typeface="Calibri"/>
                  <a:cs typeface="Times New Roman"/>
                </a:rPr>
                <a:t>enquiry</a:t>
              </a:r>
              <a:r>
                <a:rPr lang="en-GB" sz="900" dirty="0">
                  <a:effectLst/>
                  <a:latin typeface="Arial"/>
                  <a:ea typeface="Calibri"/>
                  <a:cs typeface="Times New Roman"/>
                </a:rPr>
                <a:t> of general health and the well-being of family members. Establish other services working with the families at this point. An </a:t>
              </a:r>
              <a:r>
                <a:rPr lang="en-GB" sz="900" b="1" u="sng" dirty="0">
                  <a:effectLst/>
                  <a:latin typeface="Arial"/>
                  <a:ea typeface="Calibri"/>
                  <a:cs typeface="Times New Roman"/>
                </a:rPr>
                <a:t>enquiry</a:t>
              </a:r>
              <a:r>
                <a:rPr lang="en-GB" sz="900" dirty="0">
                  <a:effectLst/>
                  <a:latin typeface="Arial"/>
                  <a:ea typeface="Calibri"/>
                  <a:cs typeface="Times New Roman"/>
                </a:rPr>
                <a:t> about family composition, who resides here with you and who has parental responsibility.. An enquiry about how the family are keeping their child safe at each HV core contact. Take the opportunity to talk about death or loss if the need arises rather than avoiding it</a:t>
              </a:r>
              <a:r>
                <a:rPr lang="en-GB" sz="900" dirty="0" smtClean="0">
                  <a:effectLst/>
                  <a:latin typeface="Arial"/>
                  <a:ea typeface="Calibri"/>
                  <a:cs typeface="Times New Roman"/>
                </a:rPr>
                <a:t>.</a:t>
              </a:r>
              <a:r>
                <a:rPr lang="en-GB" sz="900" b="1" dirty="0">
                  <a:effectLst/>
                  <a:latin typeface="Calibri"/>
                  <a:ea typeface="Calibri"/>
                  <a:cs typeface="Arial"/>
                </a:rPr>
                <a:t> </a:t>
              </a:r>
              <a:endParaRPr lang="en-GB" sz="900" dirty="0">
                <a:effectLst/>
                <a:latin typeface="Calibri"/>
                <a:ea typeface="Calibri"/>
                <a:cs typeface="Times New Roman"/>
              </a:endParaRPr>
            </a:p>
          </p:txBody>
        </p:sp>
        <p:sp>
          <p:nvSpPr>
            <p:cNvPr id="9" name="Text Box 10"/>
            <p:cNvSpPr txBox="1">
              <a:spLocks noChangeArrowheads="1"/>
            </p:cNvSpPr>
            <p:nvPr/>
          </p:nvSpPr>
          <p:spPr bwMode="auto">
            <a:xfrm>
              <a:off x="6215549" y="2550900"/>
              <a:ext cx="3919855" cy="702088"/>
            </a:xfrm>
            <a:prstGeom prst="rect">
              <a:avLst/>
            </a:prstGeom>
            <a:solidFill>
              <a:srgbClr val="009900"/>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900" b="1" dirty="0" smtClean="0">
                  <a:effectLst/>
                  <a:latin typeface="Arial"/>
                  <a:ea typeface="Calibri"/>
                  <a:cs typeface="Times New Roman"/>
                </a:rPr>
                <a:t>TARGETED</a:t>
              </a:r>
              <a:endParaRPr lang="en-GB" sz="900" dirty="0">
                <a:latin typeface="Calibri"/>
                <a:ea typeface="Calibri"/>
                <a:cs typeface="Times New Roman"/>
              </a:endParaRPr>
            </a:p>
            <a:p>
              <a:pPr algn="ctr">
                <a:lnSpc>
                  <a:spcPct val="115000"/>
                </a:lnSpc>
                <a:spcAft>
                  <a:spcPts val="1000"/>
                </a:spcAft>
              </a:pPr>
              <a:r>
                <a:rPr lang="en-GB" sz="900" dirty="0" smtClean="0">
                  <a:effectLst/>
                  <a:latin typeface="Arial"/>
                  <a:ea typeface="Calibri"/>
                  <a:cs typeface="Times New Roman"/>
                </a:rPr>
                <a:t>For </a:t>
              </a:r>
              <a:r>
                <a:rPr lang="en-GB" sz="900" dirty="0">
                  <a:effectLst/>
                  <a:latin typeface="Arial"/>
                  <a:ea typeface="Calibri"/>
                  <a:cs typeface="Times New Roman"/>
                </a:rPr>
                <a:t>more significant issues associated with the death of a family member</a:t>
              </a:r>
              <a:endParaRPr lang="en-GB" sz="900" dirty="0">
                <a:effectLst/>
                <a:latin typeface="Calibri"/>
                <a:ea typeface="Calibri"/>
                <a:cs typeface="Times New Roman"/>
              </a:endParaRPr>
            </a:p>
            <a:p>
              <a:pPr algn="ctr">
                <a:lnSpc>
                  <a:spcPct val="115000"/>
                </a:lnSpc>
                <a:spcAft>
                  <a:spcPts val="1000"/>
                </a:spcAft>
              </a:pPr>
              <a:r>
                <a:rPr lang="en-GB" sz="1000" b="1" dirty="0">
                  <a:effectLst/>
                  <a:latin typeface="Calibri"/>
                  <a:ea typeface="Calibri"/>
                  <a:cs typeface="Times New Roman"/>
                </a:rPr>
                <a:t> </a:t>
              </a:r>
              <a:endParaRPr lang="en-GB" sz="1100" dirty="0">
                <a:effectLst/>
                <a:latin typeface="Calibri"/>
                <a:ea typeface="Calibri"/>
                <a:cs typeface="Times New Roman"/>
              </a:endParaRPr>
            </a:p>
          </p:txBody>
        </p:sp>
        <p:sp>
          <p:nvSpPr>
            <p:cNvPr id="10" name="Text Box 11"/>
            <p:cNvSpPr txBox="1">
              <a:spLocks noChangeArrowheads="1"/>
            </p:cNvSpPr>
            <p:nvPr/>
          </p:nvSpPr>
          <p:spPr bwMode="auto">
            <a:xfrm>
              <a:off x="148590" y="3903013"/>
              <a:ext cx="4261548" cy="1070844"/>
            </a:xfrm>
            <a:prstGeom prst="rect">
              <a:avLst/>
            </a:prstGeom>
            <a:solidFill>
              <a:srgbClr val="FFFFFF"/>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900" b="1" dirty="0">
                  <a:effectLst/>
                  <a:latin typeface="Arial"/>
                  <a:ea typeface="Calibri"/>
                  <a:cs typeface="Times New Roman"/>
                </a:rPr>
                <a:t>First contact following a death in the family from the agreed staff member</a:t>
              </a:r>
              <a:endParaRPr lang="en-GB" sz="900" dirty="0">
                <a:effectLst/>
                <a:latin typeface="Calibri"/>
                <a:ea typeface="Calibri"/>
                <a:cs typeface="Times New Roman"/>
              </a:endParaRPr>
            </a:p>
            <a:p>
              <a:pPr algn="ctr">
                <a:lnSpc>
                  <a:spcPct val="115000"/>
                </a:lnSpc>
                <a:spcAft>
                  <a:spcPts val="1000"/>
                </a:spcAft>
              </a:pPr>
              <a:r>
                <a:rPr lang="en-GB" sz="900" dirty="0">
                  <a:effectLst/>
                  <a:latin typeface="Arial"/>
                  <a:ea typeface="Calibri"/>
                  <a:cs typeface="Times New Roman"/>
                </a:rPr>
                <a:t>Health Visitors to send a card (HVs obtain via HVLT admin) or a hand written note to offer condolences at this time and a follow up phone call 2 weeks later offering a home </a:t>
              </a:r>
              <a:r>
                <a:rPr lang="en-GB" sz="900" dirty="0" smtClean="0">
                  <a:effectLst/>
                  <a:latin typeface="Arial"/>
                  <a:ea typeface="Calibri"/>
                  <a:cs typeface="Times New Roman"/>
                </a:rPr>
                <a:t>contact</a:t>
              </a:r>
              <a:r>
                <a:rPr lang="en-GB" sz="900" dirty="0">
                  <a:effectLst/>
                  <a:latin typeface="Arial"/>
                  <a:ea typeface="Calibri"/>
                  <a:cs typeface="Times New Roman"/>
                </a:rPr>
                <a:t>. </a:t>
              </a:r>
              <a:endParaRPr lang="en-GB" sz="900" dirty="0">
                <a:effectLst/>
                <a:latin typeface="Calibri"/>
                <a:ea typeface="Calibri"/>
                <a:cs typeface="Times New Roman"/>
              </a:endParaRPr>
            </a:p>
          </p:txBody>
        </p:sp>
        <p:sp>
          <p:nvSpPr>
            <p:cNvPr id="11" name="Text Box 12"/>
            <p:cNvSpPr txBox="1">
              <a:spLocks noChangeArrowheads="1"/>
            </p:cNvSpPr>
            <p:nvPr/>
          </p:nvSpPr>
          <p:spPr bwMode="auto">
            <a:xfrm>
              <a:off x="4828286" y="3903012"/>
              <a:ext cx="1322675" cy="1283082"/>
            </a:xfrm>
            <a:prstGeom prst="rect">
              <a:avLst/>
            </a:prstGeom>
            <a:solidFill>
              <a:srgbClr val="FFFFFF"/>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900" b="1" dirty="0">
                  <a:effectLst/>
                  <a:latin typeface="Arial"/>
                  <a:ea typeface="Calibri"/>
                  <a:cs typeface="Times New Roman"/>
                </a:rPr>
                <a:t>1:1 Personalised support</a:t>
              </a:r>
              <a:endParaRPr lang="en-GB" sz="900" dirty="0">
                <a:effectLst/>
                <a:latin typeface="Calibri"/>
                <a:ea typeface="Calibri"/>
                <a:cs typeface="Times New Roman"/>
              </a:endParaRPr>
            </a:p>
            <a:p>
              <a:pPr>
                <a:lnSpc>
                  <a:spcPct val="115000"/>
                </a:lnSpc>
                <a:spcAft>
                  <a:spcPts val="1000"/>
                </a:spcAft>
              </a:pPr>
              <a:r>
                <a:rPr lang="en-GB" sz="900" dirty="0">
                  <a:effectLst/>
                  <a:latin typeface="Calibri"/>
                  <a:ea typeface="Calibri"/>
                  <a:cs typeface="Times New Roman"/>
                </a:rPr>
                <a:t> </a:t>
              </a:r>
              <a:r>
                <a:rPr lang="en-GB" sz="900" dirty="0">
                  <a:effectLst/>
                  <a:latin typeface="Arial"/>
                  <a:ea typeface="Calibri"/>
                  <a:cs typeface="Times New Roman"/>
                </a:rPr>
                <a:t>Family identified best placed person to offer to visit the family</a:t>
              </a:r>
              <a:r>
                <a:rPr lang="en-GB" sz="1000" dirty="0">
                  <a:effectLst/>
                  <a:latin typeface="Arial"/>
                  <a:ea typeface="Calibri"/>
                  <a:cs typeface="Times New Roman"/>
                </a:rPr>
                <a:t>.</a:t>
              </a:r>
              <a:endParaRPr lang="en-GB" sz="1100" dirty="0">
                <a:effectLst/>
                <a:latin typeface="Calibri"/>
                <a:ea typeface="Calibri"/>
                <a:cs typeface="Times New Roman"/>
              </a:endParaRPr>
            </a:p>
            <a:p>
              <a:pPr>
                <a:lnSpc>
                  <a:spcPct val="115000"/>
                </a:lnSpc>
                <a:spcAft>
                  <a:spcPts val="1000"/>
                </a:spcAft>
              </a:pPr>
              <a:r>
                <a:rPr lang="en-GB" sz="1000" dirty="0">
                  <a:effectLst/>
                  <a:latin typeface="Arial"/>
                  <a:ea typeface="Calibri"/>
                  <a:cs typeface="Times New Roman"/>
                </a:rPr>
                <a:t> </a:t>
              </a:r>
              <a:endParaRPr lang="en-GB" sz="1100" dirty="0">
                <a:effectLst/>
                <a:latin typeface="Calibri"/>
                <a:ea typeface="Calibri"/>
                <a:cs typeface="Times New Roman"/>
              </a:endParaRPr>
            </a:p>
            <a:p>
              <a:pPr algn="ctr">
                <a:lnSpc>
                  <a:spcPct val="115000"/>
                </a:lnSpc>
                <a:spcAft>
                  <a:spcPts val="1000"/>
                </a:spcAft>
              </a:pPr>
              <a:r>
                <a:rPr lang="en-GB" sz="1000" b="1" dirty="0">
                  <a:effectLst/>
                  <a:latin typeface="Calibri"/>
                  <a:ea typeface="Calibri"/>
                  <a:cs typeface="Times New Roman"/>
                </a:rPr>
                <a:t> </a:t>
              </a:r>
              <a:endParaRPr lang="en-GB" sz="1100" dirty="0">
                <a:effectLst/>
                <a:latin typeface="Calibri"/>
                <a:ea typeface="Calibri"/>
                <a:cs typeface="Times New Roman"/>
              </a:endParaRPr>
            </a:p>
          </p:txBody>
        </p:sp>
        <p:sp>
          <p:nvSpPr>
            <p:cNvPr id="12" name="Text Box 13"/>
            <p:cNvSpPr txBox="1">
              <a:spLocks noChangeArrowheads="1"/>
            </p:cNvSpPr>
            <p:nvPr/>
          </p:nvSpPr>
          <p:spPr bwMode="auto">
            <a:xfrm>
              <a:off x="2598174" y="5817180"/>
              <a:ext cx="3090219" cy="1322688"/>
            </a:xfrm>
            <a:prstGeom prst="rect">
              <a:avLst/>
            </a:prstGeom>
            <a:solidFill>
              <a:srgbClr val="FFFFFF"/>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900" b="1" dirty="0">
                  <a:effectLst/>
                  <a:latin typeface="Arial"/>
                  <a:ea typeface="Calibri"/>
                  <a:cs typeface="Times New Roman"/>
                </a:rPr>
                <a:t>Family have support in place</a:t>
              </a:r>
              <a:endParaRPr lang="en-GB" sz="900" dirty="0">
                <a:effectLst/>
                <a:latin typeface="Calibri"/>
                <a:ea typeface="Calibri"/>
                <a:cs typeface="Times New Roman"/>
              </a:endParaRPr>
            </a:p>
            <a:p>
              <a:pPr algn="ctr">
                <a:lnSpc>
                  <a:spcPct val="115000"/>
                </a:lnSpc>
                <a:spcAft>
                  <a:spcPts val="1000"/>
                </a:spcAft>
              </a:pPr>
              <a:r>
                <a:rPr lang="en-GB" sz="900" dirty="0">
                  <a:effectLst/>
                  <a:latin typeface="Arial"/>
                  <a:ea typeface="Calibri"/>
                  <a:cs typeface="Times New Roman"/>
                </a:rPr>
                <a:t>Ensure family knows how to access the EST and the Family Offer</a:t>
              </a:r>
              <a:endParaRPr lang="en-GB" sz="900" dirty="0">
                <a:effectLst/>
                <a:latin typeface="Calibri"/>
                <a:ea typeface="Calibri"/>
                <a:cs typeface="Times New Roman"/>
              </a:endParaRPr>
            </a:p>
          </p:txBody>
        </p:sp>
        <p:sp>
          <p:nvSpPr>
            <p:cNvPr id="13" name="Text Box 14"/>
            <p:cNvSpPr txBox="1">
              <a:spLocks noChangeArrowheads="1"/>
            </p:cNvSpPr>
            <p:nvPr/>
          </p:nvSpPr>
          <p:spPr bwMode="auto">
            <a:xfrm>
              <a:off x="6271324" y="3459284"/>
              <a:ext cx="3733800" cy="650485"/>
            </a:xfrm>
            <a:prstGeom prst="rect">
              <a:avLst/>
            </a:prstGeom>
            <a:solidFill>
              <a:srgbClr val="FFFFFF"/>
            </a:solidFill>
            <a:ln w="9525">
              <a:solidFill>
                <a:srgbClr val="000000"/>
              </a:solidFill>
              <a:miter lim="800000"/>
              <a:headEnd/>
              <a:tailEnd/>
            </a:ln>
          </p:spPr>
          <p:txBody>
            <a:bodyPr rot="0" vert="horz" wrap="square" lIns="62726" tIns="31364" rIns="62726" bIns="31364" anchor="t" anchorCtr="0" upright="1">
              <a:noAutofit/>
            </a:bodyPr>
            <a:lstStyle/>
            <a:p>
              <a:pPr marL="457200">
                <a:spcAft>
                  <a:spcPts val="0"/>
                </a:spcAft>
              </a:pPr>
              <a:r>
                <a:rPr lang="en-GB" sz="900" dirty="0">
                  <a:effectLst/>
                  <a:latin typeface="Arial"/>
                  <a:ea typeface="Calibri"/>
                </a:rPr>
                <a:t>Seek supervision and consider referral to social care or </a:t>
              </a:r>
              <a:endParaRPr lang="en-GB" sz="900" dirty="0">
                <a:effectLst/>
                <a:latin typeface="Times New Roman"/>
                <a:ea typeface="Calibri"/>
              </a:endParaRPr>
            </a:p>
            <a:p>
              <a:pPr marL="457200">
                <a:spcAft>
                  <a:spcPts val="0"/>
                </a:spcAft>
              </a:pPr>
              <a:r>
                <a:rPr lang="en-GB" sz="900" dirty="0">
                  <a:effectLst/>
                  <a:latin typeface="Arial"/>
                  <a:ea typeface="Calibri"/>
                </a:rPr>
                <a:t>Initiate an EHA and develop TAC (Team around the child) action plan with other agencies</a:t>
              </a:r>
              <a:endParaRPr lang="en-GB" sz="900" dirty="0">
                <a:effectLst/>
                <a:latin typeface="Times New Roman"/>
                <a:ea typeface="Calibri"/>
              </a:endParaRPr>
            </a:p>
            <a:p>
              <a:pPr algn="ctr">
                <a:lnSpc>
                  <a:spcPct val="115000"/>
                </a:lnSpc>
                <a:spcAft>
                  <a:spcPts val="1000"/>
                </a:spcAft>
              </a:pPr>
              <a:r>
                <a:rPr lang="en-GB" sz="800" b="1" dirty="0">
                  <a:effectLst/>
                  <a:latin typeface="Calibri"/>
                  <a:ea typeface="Calibri"/>
                  <a:cs typeface="Times New Roman"/>
                </a:rPr>
                <a:t> </a:t>
              </a:r>
              <a:endParaRPr lang="en-GB" sz="1100" dirty="0">
                <a:effectLst/>
                <a:latin typeface="Calibri"/>
                <a:ea typeface="Calibri"/>
                <a:cs typeface="Times New Roman"/>
              </a:endParaRPr>
            </a:p>
            <a:p>
              <a:pPr algn="ctr">
                <a:lnSpc>
                  <a:spcPct val="115000"/>
                </a:lnSpc>
                <a:spcAft>
                  <a:spcPts val="1000"/>
                </a:spcAft>
              </a:pPr>
              <a:r>
                <a:rPr lang="en-GB" sz="1000" dirty="0">
                  <a:effectLst/>
                  <a:latin typeface="Calibri"/>
                  <a:ea typeface="Calibri"/>
                  <a:cs typeface="Times New Roman"/>
                </a:rPr>
                <a:t> </a:t>
              </a:r>
              <a:endParaRPr lang="en-GB" sz="1100" dirty="0">
                <a:effectLst/>
                <a:latin typeface="Calibri"/>
                <a:ea typeface="Calibri"/>
                <a:cs typeface="Times New Roman"/>
              </a:endParaRPr>
            </a:p>
          </p:txBody>
        </p:sp>
        <p:sp>
          <p:nvSpPr>
            <p:cNvPr id="14" name="Text Box 15"/>
            <p:cNvSpPr txBox="1">
              <a:spLocks noChangeArrowheads="1"/>
            </p:cNvSpPr>
            <p:nvPr/>
          </p:nvSpPr>
          <p:spPr bwMode="auto">
            <a:xfrm>
              <a:off x="11496" y="5281565"/>
              <a:ext cx="5644166" cy="338455"/>
            </a:xfrm>
            <a:prstGeom prst="rect">
              <a:avLst/>
            </a:prstGeom>
            <a:solidFill>
              <a:srgbClr val="FFFFFF"/>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900" b="1" dirty="0">
                  <a:effectLst/>
                  <a:latin typeface="Arial"/>
                  <a:ea typeface="Calibri"/>
                  <a:cs typeface="Times New Roman"/>
                </a:rPr>
                <a:t>REVIEW with Early Start Team at Allocation meeting</a:t>
              </a:r>
              <a:endParaRPr lang="en-GB" sz="900" dirty="0">
                <a:effectLst/>
                <a:latin typeface="Calibri"/>
                <a:ea typeface="Calibri"/>
                <a:cs typeface="Times New Roman"/>
              </a:endParaRPr>
            </a:p>
            <a:p>
              <a:pPr algn="ctr">
                <a:lnSpc>
                  <a:spcPct val="115000"/>
                </a:lnSpc>
                <a:spcAft>
                  <a:spcPts val="1000"/>
                </a:spcAft>
              </a:pPr>
              <a:r>
                <a:rPr lang="en-GB" sz="1000" dirty="0">
                  <a:effectLst/>
                  <a:latin typeface="Calibri"/>
                  <a:ea typeface="Calibri"/>
                  <a:cs typeface="Times New Roman"/>
                </a:rPr>
                <a:t> </a:t>
              </a:r>
              <a:endParaRPr lang="en-GB" sz="1100" dirty="0">
                <a:effectLst/>
                <a:latin typeface="Calibri"/>
                <a:ea typeface="Calibri"/>
                <a:cs typeface="Times New Roman"/>
              </a:endParaRPr>
            </a:p>
          </p:txBody>
        </p:sp>
        <p:cxnSp>
          <p:nvCxnSpPr>
            <p:cNvPr id="16" name="Line 17"/>
            <p:cNvCxnSpPr/>
            <p:nvPr/>
          </p:nvCxnSpPr>
          <p:spPr bwMode="auto">
            <a:xfrm>
              <a:off x="3074043" y="4989594"/>
              <a:ext cx="0" cy="29197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9" name="Line 20"/>
            <p:cNvCxnSpPr/>
            <p:nvPr/>
          </p:nvCxnSpPr>
          <p:spPr bwMode="auto">
            <a:xfrm flipH="1">
              <a:off x="8177594" y="3240746"/>
              <a:ext cx="1270" cy="238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0" name="Line 21"/>
            <p:cNvCxnSpPr/>
            <p:nvPr/>
          </p:nvCxnSpPr>
          <p:spPr bwMode="auto">
            <a:xfrm flipH="1">
              <a:off x="4511453" y="4004261"/>
              <a:ext cx="162212"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21" name="Text Box 22"/>
            <p:cNvSpPr txBox="1">
              <a:spLocks noChangeArrowheads="1"/>
            </p:cNvSpPr>
            <p:nvPr/>
          </p:nvSpPr>
          <p:spPr bwMode="auto">
            <a:xfrm>
              <a:off x="6271324" y="4516657"/>
              <a:ext cx="3733800" cy="914400"/>
            </a:xfrm>
            <a:prstGeom prst="rect">
              <a:avLst/>
            </a:prstGeom>
            <a:solidFill>
              <a:srgbClr val="FFFFFF"/>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1000" b="1" dirty="0">
                  <a:effectLst/>
                  <a:latin typeface="Arial"/>
                  <a:ea typeface="Calibri"/>
                  <a:cs typeface="Times New Roman"/>
                </a:rPr>
                <a:t>Family Bereavement issues once resolved</a:t>
              </a:r>
              <a:endParaRPr lang="en-GB" sz="1100" dirty="0">
                <a:effectLst/>
                <a:latin typeface="Calibri"/>
                <a:ea typeface="Calibri"/>
                <a:cs typeface="Times New Roman"/>
              </a:endParaRPr>
            </a:p>
            <a:p>
              <a:pPr algn="ctr">
                <a:lnSpc>
                  <a:spcPct val="115000"/>
                </a:lnSpc>
                <a:spcAft>
                  <a:spcPts val="1000"/>
                </a:spcAft>
              </a:pPr>
              <a:r>
                <a:rPr lang="en-GB" sz="900" dirty="0">
                  <a:effectLst/>
                  <a:latin typeface="Arial"/>
                  <a:ea typeface="Calibri"/>
                  <a:cs typeface="Times New Roman"/>
                </a:rPr>
                <a:t>Ensure family knows how to access the EST and the Universal Family Offer</a:t>
              </a:r>
              <a:endParaRPr lang="en-GB" sz="900" dirty="0">
                <a:effectLst/>
                <a:latin typeface="Calibri"/>
                <a:ea typeface="Calibri"/>
                <a:cs typeface="Times New Roman"/>
              </a:endParaRPr>
            </a:p>
            <a:p>
              <a:pPr algn="ctr">
                <a:lnSpc>
                  <a:spcPct val="115000"/>
                </a:lnSpc>
                <a:spcAft>
                  <a:spcPts val="1000"/>
                </a:spcAft>
              </a:pPr>
              <a:r>
                <a:rPr lang="en-GB" sz="1000" b="1" dirty="0">
                  <a:effectLst/>
                  <a:latin typeface="Calibri"/>
                  <a:ea typeface="Calibri"/>
                  <a:cs typeface="Times New Roman"/>
                </a:rPr>
                <a:t> </a:t>
              </a:r>
              <a:endParaRPr lang="en-GB" sz="1100" dirty="0">
                <a:effectLst/>
                <a:latin typeface="Calibri"/>
                <a:ea typeface="Calibri"/>
                <a:cs typeface="Times New Roman"/>
              </a:endParaRPr>
            </a:p>
          </p:txBody>
        </p:sp>
        <p:cxnSp>
          <p:nvCxnSpPr>
            <p:cNvPr id="22" name="Line 23"/>
            <p:cNvCxnSpPr/>
            <p:nvPr/>
          </p:nvCxnSpPr>
          <p:spPr bwMode="auto">
            <a:xfrm>
              <a:off x="8179150" y="4175760"/>
              <a:ext cx="1270" cy="3168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3" name="Text Box 24"/>
            <p:cNvSpPr txBox="1">
              <a:spLocks noChangeArrowheads="1"/>
            </p:cNvSpPr>
            <p:nvPr/>
          </p:nvSpPr>
          <p:spPr bwMode="auto">
            <a:xfrm>
              <a:off x="6116667" y="5777716"/>
              <a:ext cx="3888454" cy="1362153"/>
            </a:xfrm>
            <a:prstGeom prst="rect">
              <a:avLst/>
            </a:prstGeom>
            <a:solidFill>
              <a:srgbClr val="FFFFFF"/>
            </a:solidFill>
            <a:ln w="9525">
              <a:solidFill>
                <a:srgbClr val="000000"/>
              </a:solidFill>
              <a:miter lim="800000"/>
              <a:headEnd/>
              <a:tailEnd/>
            </a:ln>
          </p:spPr>
          <p:txBody>
            <a:bodyPr rot="0" vert="horz" wrap="square" lIns="62726" tIns="31364" rIns="62726" bIns="31364" anchor="t" anchorCtr="0" upright="1">
              <a:noAutofit/>
            </a:bodyPr>
            <a:lstStyle/>
            <a:p>
              <a:pPr algn="ctr">
                <a:lnSpc>
                  <a:spcPct val="115000"/>
                </a:lnSpc>
                <a:spcAft>
                  <a:spcPts val="1000"/>
                </a:spcAft>
              </a:pPr>
              <a:r>
                <a:rPr lang="en-GB" sz="900" b="1" dirty="0">
                  <a:effectLst/>
                  <a:latin typeface="Arial"/>
                  <a:ea typeface="Calibri"/>
                  <a:cs typeface="Times New Roman"/>
                </a:rPr>
                <a:t>Family have issues as a consequence of the bereavement that require support</a:t>
              </a:r>
              <a:endParaRPr lang="en-GB" sz="900" dirty="0">
                <a:effectLst/>
                <a:latin typeface="Calibri"/>
                <a:ea typeface="Calibri"/>
                <a:cs typeface="Times New Roman"/>
              </a:endParaRPr>
            </a:p>
            <a:p>
              <a:pPr marL="342900" lvl="0" indent="-342900">
                <a:lnSpc>
                  <a:spcPct val="115000"/>
                </a:lnSpc>
                <a:spcAft>
                  <a:spcPts val="0"/>
                </a:spcAft>
                <a:buFont typeface="Symbol"/>
                <a:buChar char=""/>
                <a:tabLst>
                  <a:tab pos="228600" algn="l"/>
                </a:tabLst>
              </a:pPr>
              <a:r>
                <a:rPr lang="en-GB" sz="900" dirty="0">
                  <a:effectLst/>
                  <a:latin typeface="Arial"/>
                  <a:ea typeface="Calibri"/>
                  <a:cs typeface="Times New Roman"/>
                </a:rPr>
                <a:t>Set an action plan and goals with client – consider starting a EHA</a:t>
              </a:r>
              <a:endParaRPr lang="en-GB" sz="900" dirty="0">
                <a:effectLst/>
                <a:latin typeface="Calibri"/>
                <a:ea typeface="Calibri"/>
                <a:cs typeface="Times New Roman"/>
              </a:endParaRPr>
            </a:p>
            <a:p>
              <a:pPr marL="342900" lvl="0" indent="-342900">
                <a:lnSpc>
                  <a:spcPct val="115000"/>
                </a:lnSpc>
                <a:spcAft>
                  <a:spcPts val="0"/>
                </a:spcAft>
                <a:buFont typeface="Symbol"/>
                <a:buChar char=""/>
                <a:tabLst>
                  <a:tab pos="228600" algn="l"/>
                </a:tabLst>
              </a:pPr>
              <a:r>
                <a:rPr lang="en-GB" sz="900" dirty="0">
                  <a:effectLst/>
                  <a:latin typeface="Arial"/>
                  <a:ea typeface="Calibri"/>
                  <a:cs typeface="Times New Roman"/>
                </a:rPr>
                <a:t>Seek supervision to plan next </a:t>
              </a:r>
              <a:r>
                <a:rPr lang="en-GB" sz="900" dirty="0" smtClean="0">
                  <a:effectLst/>
                  <a:latin typeface="Arial"/>
                  <a:ea typeface="Calibri"/>
                  <a:cs typeface="Times New Roman"/>
                </a:rPr>
                <a:t>steps</a:t>
              </a:r>
            </a:p>
            <a:p>
              <a:pPr marL="342900" lvl="0" indent="-342900">
                <a:lnSpc>
                  <a:spcPct val="115000"/>
                </a:lnSpc>
                <a:spcAft>
                  <a:spcPts val="0"/>
                </a:spcAft>
                <a:buFont typeface="Symbol"/>
                <a:buChar char=""/>
                <a:tabLst>
                  <a:tab pos="228600" algn="l"/>
                </a:tabLst>
              </a:pPr>
              <a:r>
                <a:rPr lang="en-GB" sz="900" dirty="0" smtClean="0">
                  <a:latin typeface="Arial"/>
                  <a:ea typeface="Calibri"/>
                  <a:cs typeface="Times New Roman"/>
                </a:rPr>
                <a:t>Refer to CRUSE if required</a:t>
              </a:r>
              <a:endParaRPr lang="en-GB" sz="900" dirty="0">
                <a:effectLst/>
                <a:latin typeface="Calibri"/>
                <a:ea typeface="Calibri"/>
                <a:cs typeface="Times New Roman"/>
              </a:endParaRPr>
            </a:p>
          </p:txBody>
        </p:sp>
        <p:cxnSp>
          <p:nvCxnSpPr>
            <p:cNvPr id="24" name="Line 25"/>
            <p:cNvCxnSpPr/>
            <p:nvPr/>
          </p:nvCxnSpPr>
          <p:spPr bwMode="auto">
            <a:xfrm>
              <a:off x="6040470" y="3074621"/>
              <a:ext cx="1524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7" name="Line 17"/>
            <p:cNvCxnSpPr/>
            <p:nvPr/>
          </p:nvCxnSpPr>
          <p:spPr bwMode="auto">
            <a:xfrm>
              <a:off x="1006412" y="4989594"/>
              <a:ext cx="0" cy="24872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29" name="Text Box 2"/>
          <p:cNvSpPr txBox="1">
            <a:spLocks noChangeArrowheads="1"/>
          </p:cNvSpPr>
          <p:nvPr/>
        </p:nvSpPr>
        <p:spPr bwMode="auto">
          <a:xfrm>
            <a:off x="91176" y="5479955"/>
            <a:ext cx="2176568" cy="11849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en-GB" sz="900" b="1" dirty="0">
                <a:effectLst/>
                <a:latin typeface="Arial"/>
                <a:ea typeface="Calibri"/>
                <a:cs typeface="Times New Roman"/>
              </a:rPr>
              <a:t>Early Start Team </a:t>
            </a:r>
            <a:endParaRPr lang="en-GB" sz="900" dirty="0">
              <a:effectLst/>
              <a:latin typeface="Calibri"/>
              <a:ea typeface="Calibri"/>
              <a:cs typeface="Times New Roman"/>
            </a:endParaRPr>
          </a:p>
          <a:p>
            <a:pPr>
              <a:lnSpc>
                <a:spcPct val="115000"/>
              </a:lnSpc>
              <a:spcAft>
                <a:spcPts val="1000"/>
              </a:spcAft>
            </a:pPr>
            <a:r>
              <a:rPr lang="en-GB" sz="900" dirty="0">
                <a:effectLst/>
                <a:latin typeface="Arial"/>
                <a:ea typeface="Calibri"/>
                <a:cs typeface="Times New Roman"/>
              </a:rPr>
              <a:t>Obtain a clear understanding of the family composition and support networks.</a:t>
            </a:r>
            <a:endParaRPr lang="en-GB" sz="900" dirty="0">
              <a:effectLst/>
              <a:latin typeface="Calibri"/>
              <a:ea typeface="Calibri"/>
              <a:cs typeface="Times New Roman"/>
            </a:endParaRPr>
          </a:p>
        </p:txBody>
      </p:sp>
      <p:cxnSp>
        <p:nvCxnSpPr>
          <p:cNvPr id="33" name="Straight Arrow Connector 32"/>
          <p:cNvCxnSpPr/>
          <p:nvPr/>
        </p:nvCxnSpPr>
        <p:spPr>
          <a:xfrm>
            <a:off x="5076056" y="5333702"/>
            <a:ext cx="229752" cy="1462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2"/>
            <a:endCxn id="14" idx="2"/>
          </p:cNvCxnSpPr>
          <p:nvPr/>
        </p:nvCxnSpPr>
        <p:spPr>
          <a:xfrm>
            <a:off x="2609672" y="5300082"/>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4" idx="2"/>
          </p:cNvCxnSpPr>
          <p:nvPr/>
        </p:nvCxnSpPr>
        <p:spPr>
          <a:xfrm>
            <a:off x="2609672" y="5300082"/>
            <a:ext cx="174646" cy="1462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flipH="1">
            <a:off x="1907704" y="5333702"/>
            <a:ext cx="72008" cy="1462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249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033195" y="1052736"/>
            <a:ext cx="5966666" cy="1728192"/>
          </a:xfrm>
        </p:spPr>
        <p:txBody>
          <a:bodyPr/>
          <a:lstStyle/>
          <a:p>
            <a:pPr algn="l"/>
            <a:r>
              <a:rPr lang="en-GB" dirty="0" smtClean="0"/>
              <a:t>Case Study</a:t>
            </a:r>
            <a:br>
              <a:rPr lang="en-GB" dirty="0" smtClean="0"/>
            </a:br>
            <a:r>
              <a:rPr lang="en-GB" dirty="0"/>
              <a:t/>
            </a:r>
            <a:br>
              <a:rPr lang="en-GB" dirty="0"/>
            </a:br>
            <a:endParaRPr lang="en-GB" dirty="0"/>
          </a:p>
        </p:txBody>
      </p:sp>
      <p:sp>
        <p:nvSpPr>
          <p:cNvPr id="8" name="Text Placeholder 7"/>
          <p:cNvSpPr>
            <a:spLocks noGrp="1"/>
          </p:cNvSpPr>
          <p:nvPr>
            <p:ph type="body" idx="1"/>
          </p:nvPr>
        </p:nvSpPr>
        <p:spPr>
          <a:xfrm>
            <a:off x="2022438" y="1916832"/>
            <a:ext cx="5717914" cy="4176464"/>
          </a:xfrm>
        </p:spPr>
        <p:txBody>
          <a:bodyPr>
            <a:normAutofit fontScale="92500" lnSpcReduction="20000"/>
          </a:bodyPr>
          <a:lstStyle/>
          <a:p>
            <a:pPr algn="l">
              <a:lnSpc>
                <a:spcPct val="150000"/>
              </a:lnSpc>
            </a:pPr>
            <a:r>
              <a:rPr lang="en-GB" dirty="0" smtClean="0"/>
              <a:t>Following a Sudden Death of a 6 day old baby I have offered bereavement support to the parents and provided contact details to sign post to specialist support.</a:t>
            </a:r>
            <a:r>
              <a:rPr lang="en-GB" dirty="0"/>
              <a:t> They have an older daughter </a:t>
            </a:r>
            <a:r>
              <a:rPr lang="en-GB" dirty="0" smtClean="0"/>
              <a:t>that I remain the </a:t>
            </a:r>
            <a:r>
              <a:rPr lang="en-GB" dirty="0"/>
              <a:t>health visitor </a:t>
            </a:r>
            <a:r>
              <a:rPr lang="en-GB" dirty="0" smtClean="0"/>
              <a:t>for.</a:t>
            </a:r>
          </a:p>
          <a:p>
            <a:pPr algn="l">
              <a:lnSpc>
                <a:spcPct val="150000"/>
              </a:lnSpc>
            </a:pPr>
            <a:r>
              <a:rPr lang="en-GB" dirty="0" smtClean="0"/>
              <a:t> A year on I am still seeing this family as they do not yet feel ready to approach any agencies.</a:t>
            </a:r>
          </a:p>
          <a:p>
            <a:pPr algn="l">
              <a:lnSpc>
                <a:spcPct val="150000"/>
              </a:lnSpc>
            </a:pPr>
            <a:r>
              <a:rPr lang="en-GB" dirty="0" smtClean="0"/>
              <a:t>The Bereavement Pathway has helped me understand my role in supporting the </a:t>
            </a:r>
            <a:r>
              <a:rPr lang="en-GB" smtClean="0"/>
              <a:t>parents to manage </a:t>
            </a:r>
            <a:r>
              <a:rPr lang="en-GB" dirty="0" smtClean="0"/>
              <a:t>the siblings loss. </a:t>
            </a:r>
            <a:endParaRPr lang="en-GB" dirty="0"/>
          </a:p>
        </p:txBody>
      </p:sp>
    </p:spTree>
    <p:extLst>
      <p:ext uri="{BB962C8B-B14F-4D97-AF65-F5344CB8AC3E}">
        <p14:creationId xmlns:p14="http://schemas.microsoft.com/office/powerpoint/2010/main" val="396568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195" y="404664"/>
            <a:ext cx="5966666" cy="1152128"/>
          </a:xfrm>
        </p:spPr>
        <p:txBody>
          <a:bodyPr/>
          <a:lstStyle/>
          <a:p>
            <a:pPr algn="l"/>
            <a:r>
              <a:rPr lang="en-GB" dirty="0" smtClean="0"/>
              <a:t>Supervision</a:t>
            </a:r>
            <a:endParaRPr lang="en-GB" dirty="0"/>
          </a:p>
        </p:txBody>
      </p:sp>
      <p:sp>
        <p:nvSpPr>
          <p:cNvPr id="3" name="Text Placeholder 2"/>
          <p:cNvSpPr>
            <a:spLocks noGrp="1"/>
          </p:cNvSpPr>
          <p:nvPr>
            <p:ph type="body" idx="1"/>
          </p:nvPr>
        </p:nvSpPr>
        <p:spPr>
          <a:xfrm>
            <a:off x="1763688" y="2132856"/>
            <a:ext cx="5970494" cy="3816424"/>
          </a:xfrm>
        </p:spPr>
        <p:txBody>
          <a:bodyPr>
            <a:normAutofit/>
          </a:bodyPr>
          <a:lstStyle/>
          <a:p>
            <a:pPr algn="l">
              <a:lnSpc>
                <a:spcPct val="150000"/>
              </a:lnSpc>
            </a:pPr>
            <a:r>
              <a:rPr lang="en-GB" dirty="0" smtClean="0"/>
              <a:t>In  cases where complex family situations occur then it is advised that practitioners seek appropriate supervision and consider referral to other agencies.</a:t>
            </a:r>
          </a:p>
          <a:p>
            <a:pPr algn="l">
              <a:lnSpc>
                <a:spcPct val="150000"/>
              </a:lnSpc>
            </a:pPr>
            <a:r>
              <a:rPr lang="en-GB" dirty="0" smtClean="0"/>
              <a:t>Crucially it is  important for practitioners to seek clinical supervision following significant incidents such as death. </a:t>
            </a:r>
            <a:endParaRPr lang="en-GB" dirty="0"/>
          </a:p>
        </p:txBody>
      </p:sp>
    </p:spTree>
    <p:extLst>
      <p:ext uri="{BB962C8B-B14F-4D97-AF65-F5344CB8AC3E}">
        <p14:creationId xmlns:p14="http://schemas.microsoft.com/office/powerpoint/2010/main" val="3458589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334</TotalTime>
  <Words>1180</Words>
  <Application>Microsoft Office PowerPoint</Application>
  <PresentationFormat>On-screen Show (4:3)</PresentationFormat>
  <Paragraphs>64</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Century Gothic</vt:lpstr>
      <vt:lpstr>Georgia</vt:lpstr>
      <vt:lpstr>Symbol</vt:lpstr>
      <vt:lpstr>Times New Roman</vt:lpstr>
      <vt:lpstr>Slipstream</vt:lpstr>
      <vt:lpstr>Early Start Bereavement Pathway</vt:lpstr>
      <vt:lpstr>PowerPoint Presentation</vt:lpstr>
      <vt:lpstr>Case Study  </vt:lpstr>
      <vt:lpstr>Supervision</vt:lpstr>
    </vt:vector>
  </TitlesOfParts>
  <Company>Leeds Community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Start Bereavement Pathway</dc:title>
  <dc:creator>Nova Preston (Leeds Community Healthcare NHS Trust)</dc:creator>
  <cp:lastModifiedBy>Jane Robinson</cp:lastModifiedBy>
  <cp:revision>46</cp:revision>
  <dcterms:created xsi:type="dcterms:W3CDTF">2018-01-08T13:10:31Z</dcterms:created>
  <dcterms:modified xsi:type="dcterms:W3CDTF">2018-01-19T12:46:18Z</dcterms:modified>
</cp:coreProperties>
</file>