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4" r:id="rId7"/>
    <p:sldMasterId id="2147483751" r:id="rId8"/>
  </p:sldMasterIdLst>
  <p:notesMasterIdLst>
    <p:notesMasterId r:id="rId34"/>
  </p:notesMasterIdLst>
  <p:handoutMasterIdLst>
    <p:handoutMasterId r:id="rId35"/>
  </p:handoutMasterIdLst>
  <p:sldIdLst>
    <p:sldId id="305" r:id="rId9"/>
    <p:sldId id="298" r:id="rId10"/>
    <p:sldId id="299" r:id="rId11"/>
    <p:sldId id="261" r:id="rId12"/>
    <p:sldId id="263" r:id="rId13"/>
    <p:sldId id="262" r:id="rId14"/>
    <p:sldId id="267" r:id="rId15"/>
    <p:sldId id="264" r:id="rId16"/>
    <p:sldId id="265" r:id="rId17"/>
    <p:sldId id="317" r:id="rId18"/>
    <p:sldId id="301" r:id="rId19"/>
    <p:sldId id="266" r:id="rId20"/>
    <p:sldId id="282" r:id="rId21"/>
    <p:sldId id="284" r:id="rId22"/>
    <p:sldId id="287" r:id="rId23"/>
    <p:sldId id="285" r:id="rId24"/>
    <p:sldId id="286" r:id="rId25"/>
    <p:sldId id="279" r:id="rId26"/>
    <p:sldId id="280" r:id="rId27"/>
    <p:sldId id="281" r:id="rId28"/>
    <p:sldId id="320" r:id="rId29"/>
    <p:sldId id="316" r:id="rId30"/>
    <p:sldId id="318" r:id="rId31"/>
    <p:sldId id="319" r:id="rId32"/>
    <p:sldId id="303" r:id="rId33"/>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1" autoAdjust="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A3396AD4-1632-4C3C-9EF2-76D65572FADB}" type="datetimeFigureOut">
              <a:rPr lang="en-GB" smtClean="0"/>
              <a:t>21/01/2018</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F79EBD11-D8C5-4D8B-912D-25F7CA9BBFD2}" type="slidenum">
              <a:rPr lang="en-GB" smtClean="0"/>
              <a:t>‹#›</a:t>
            </a:fld>
            <a:endParaRPr lang="en-GB"/>
          </a:p>
        </p:txBody>
      </p:sp>
    </p:spTree>
    <p:extLst>
      <p:ext uri="{BB962C8B-B14F-4D97-AF65-F5344CB8AC3E}">
        <p14:creationId xmlns:p14="http://schemas.microsoft.com/office/powerpoint/2010/main" val="2976248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D27C5A2A-C8A8-4104-8E61-E1087E4B11B3}" type="datetimeFigureOut">
              <a:rPr lang="en-GB" smtClean="0"/>
              <a:t>21/01/2018</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C93CB218-1B19-4B04-9C2C-8C9C9F550C6A}" type="slidenum">
              <a:rPr lang="en-GB" smtClean="0"/>
              <a:t>‹#›</a:t>
            </a:fld>
            <a:endParaRPr lang="en-GB"/>
          </a:p>
        </p:txBody>
      </p:sp>
    </p:spTree>
    <p:extLst>
      <p:ext uri="{BB962C8B-B14F-4D97-AF65-F5344CB8AC3E}">
        <p14:creationId xmlns:p14="http://schemas.microsoft.com/office/powerpoint/2010/main" val="426019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3CB218-1B19-4B04-9C2C-8C9C9F550C6A}"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98900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866775" y="739775"/>
            <a:ext cx="4935538" cy="3703638"/>
          </a:xfrm>
          <a:ln/>
        </p:spPr>
      </p:sp>
      <p:sp>
        <p:nvSpPr>
          <p:cNvPr id="180227" name="Notes Placeholder 2"/>
          <p:cNvSpPr>
            <a:spLocks noGrp="1"/>
          </p:cNvSpPr>
          <p:nvPr>
            <p:ph type="body" idx="1"/>
          </p:nvPr>
        </p:nvSpPr>
        <p:spPr>
          <a:noFill/>
        </p:spPr>
        <p:txBody>
          <a:bodyPr/>
          <a:lstStyle/>
          <a:p>
            <a:endParaRPr lang="en-US" altLang="en-US" smtClean="0">
              <a:cs typeface="Arial" pitchFamily="34" charset="0"/>
            </a:endParaRPr>
          </a:p>
        </p:txBody>
      </p:sp>
      <p:sp>
        <p:nvSpPr>
          <p:cNvPr id="180228" name="Slide Number Placeholder 3"/>
          <p:cNvSpPr>
            <a:spLocks noGrp="1"/>
          </p:cNvSpPr>
          <p:nvPr>
            <p:ph type="sldNum" sz="quarter" idx="5"/>
          </p:nvPr>
        </p:nvSpPr>
        <p:spPr>
          <a:noFill/>
        </p:spPr>
        <p:txBody>
          <a:bodyPr/>
          <a:lstStyle>
            <a:lvl1pPr defTabSz="890588" eaLnBrk="0" hangingPunct="0">
              <a:spcBef>
                <a:spcPct val="30000"/>
              </a:spcBef>
              <a:defRPr sz="1200">
                <a:solidFill>
                  <a:schemeClr val="tx1"/>
                </a:solidFill>
                <a:latin typeface="Times" pitchFamily="18" charset="0"/>
                <a:cs typeface="Arial" pitchFamily="34" charset="0"/>
              </a:defRPr>
            </a:lvl1pPr>
            <a:lvl2pPr marL="736600" indent="-282575" defTabSz="890588" eaLnBrk="0" hangingPunct="0">
              <a:spcBef>
                <a:spcPct val="30000"/>
              </a:spcBef>
              <a:defRPr sz="1200">
                <a:solidFill>
                  <a:schemeClr val="tx1"/>
                </a:solidFill>
                <a:latin typeface="Times" pitchFamily="18" charset="0"/>
                <a:cs typeface="Arial" pitchFamily="34" charset="0"/>
              </a:defRPr>
            </a:lvl2pPr>
            <a:lvl3pPr marL="1133475" indent="-225425" defTabSz="890588" eaLnBrk="0" hangingPunct="0">
              <a:spcBef>
                <a:spcPct val="30000"/>
              </a:spcBef>
              <a:defRPr sz="1200">
                <a:solidFill>
                  <a:schemeClr val="tx1"/>
                </a:solidFill>
                <a:latin typeface="Times" pitchFamily="18" charset="0"/>
                <a:cs typeface="Arial" pitchFamily="34" charset="0"/>
              </a:defRPr>
            </a:lvl3pPr>
            <a:lvl4pPr marL="1587500" indent="-225425" defTabSz="890588" eaLnBrk="0" hangingPunct="0">
              <a:spcBef>
                <a:spcPct val="30000"/>
              </a:spcBef>
              <a:defRPr sz="1200">
                <a:solidFill>
                  <a:schemeClr val="tx1"/>
                </a:solidFill>
                <a:latin typeface="Times" pitchFamily="18" charset="0"/>
                <a:cs typeface="Arial" pitchFamily="34" charset="0"/>
              </a:defRPr>
            </a:lvl4pPr>
            <a:lvl5pPr marL="2039938" indent="-225425" defTabSz="890588" eaLnBrk="0" hangingPunct="0">
              <a:spcBef>
                <a:spcPct val="30000"/>
              </a:spcBef>
              <a:defRPr sz="1200">
                <a:solidFill>
                  <a:schemeClr val="tx1"/>
                </a:solidFill>
                <a:latin typeface="Times" pitchFamily="18" charset="0"/>
                <a:cs typeface="Arial" pitchFamily="34" charset="0"/>
              </a:defRPr>
            </a:lvl5pPr>
            <a:lvl6pPr marL="24971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6pPr>
            <a:lvl7pPr marL="29543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7pPr>
            <a:lvl8pPr marL="34115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8pPr>
            <a:lvl9pPr marL="38687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9pPr>
          </a:lstStyle>
          <a:p>
            <a:pPr>
              <a:spcBef>
                <a:spcPct val="0"/>
              </a:spcBef>
            </a:pPr>
            <a:fld id="{A5E7BDE8-011B-402B-8C43-E2BF721E1A40}" type="slidenum">
              <a:rPr lang="en-GB" altLang="en-US" smtClean="0">
                <a:solidFill>
                  <a:prstClr val="black"/>
                </a:solidFill>
              </a:rPr>
              <a:pPr>
                <a:spcBef>
                  <a:spcPct val="0"/>
                </a:spcBef>
              </a:pPr>
              <a:t>5</a:t>
            </a:fld>
            <a:endParaRPr lang="en-GB" altLang="en-US" smtClean="0">
              <a:solidFill>
                <a:prstClr val="black"/>
              </a:solidFill>
            </a:endParaRPr>
          </a:p>
        </p:txBody>
      </p:sp>
    </p:spTree>
    <p:extLst>
      <p:ext uri="{BB962C8B-B14F-4D97-AF65-F5344CB8AC3E}">
        <p14:creationId xmlns:p14="http://schemas.microsoft.com/office/powerpoint/2010/main" val="360782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xfrm>
            <a:off x="866775" y="739775"/>
            <a:ext cx="4935538" cy="3703638"/>
          </a:xfrm>
          <a:ln/>
        </p:spPr>
      </p:sp>
      <p:sp>
        <p:nvSpPr>
          <p:cNvPr id="179203" name="Notes Placeholder 2"/>
          <p:cNvSpPr>
            <a:spLocks noGrp="1"/>
          </p:cNvSpPr>
          <p:nvPr>
            <p:ph type="body" idx="1"/>
          </p:nvPr>
        </p:nvSpPr>
        <p:spPr>
          <a:noFill/>
        </p:spPr>
        <p:txBody>
          <a:bodyPr/>
          <a:lstStyle/>
          <a:p>
            <a:endParaRPr lang="en-US" altLang="en-US" smtClean="0">
              <a:cs typeface="Arial" pitchFamily="34" charset="0"/>
            </a:endParaRPr>
          </a:p>
        </p:txBody>
      </p:sp>
      <p:sp>
        <p:nvSpPr>
          <p:cNvPr id="179204" name="Slide Number Placeholder 3"/>
          <p:cNvSpPr>
            <a:spLocks noGrp="1"/>
          </p:cNvSpPr>
          <p:nvPr>
            <p:ph type="sldNum" sz="quarter" idx="5"/>
          </p:nvPr>
        </p:nvSpPr>
        <p:spPr>
          <a:noFill/>
        </p:spPr>
        <p:txBody>
          <a:bodyPr/>
          <a:lstStyle>
            <a:lvl1pPr defTabSz="890588" eaLnBrk="0" hangingPunct="0">
              <a:spcBef>
                <a:spcPct val="30000"/>
              </a:spcBef>
              <a:defRPr sz="1200">
                <a:solidFill>
                  <a:schemeClr val="tx1"/>
                </a:solidFill>
                <a:latin typeface="Times" pitchFamily="18" charset="0"/>
                <a:cs typeface="Arial" pitchFamily="34" charset="0"/>
              </a:defRPr>
            </a:lvl1pPr>
            <a:lvl2pPr marL="736600" indent="-282575" defTabSz="890588" eaLnBrk="0" hangingPunct="0">
              <a:spcBef>
                <a:spcPct val="30000"/>
              </a:spcBef>
              <a:defRPr sz="1200">
                <a:solidFill>
                  <a:schemeClr val="tx1"/>
                </a:solidFill>
                <a:latin typeface="Times" pitchFamily="18" charset="0"/>
                <a:cs typeface="Arial" pitchFamily="34" charset="0"/>
              </a:defRPr>
            </a:lvl2pPr>
            <a:lvl3pPr marL="1133475" indent="-225425" defTabSz="890588" eaLnBrk="0" hangingPunct="0">
              <a:spcBef>
                <a:spcPct val="30000"/>
              </a:spcBef>
              <a:defRPr sz="1200">
                <a:solidFill>
                  <a:schemeClr val="tx1"/>
                </a:solidFill>
                <a:latin typeface="Times" pitchFamily="18" charset="0"/>
                <a:cs typeface="Arial" pitchFamily="34" charset="0"/>
              </a:defRPr>
            </a:lvl3pPr>
            <a:lvl4pPr marL="1587500" indent="-225425" defTabSz="890588" eaLnBrk="0" hangingPunct="0">
              <a:spcBef>
                <a:spcPct val="30000"/>
              </a:spcBef>
              <a:defRPr sz="1200">
                <a:solidFill>
                  <a:schemeClr val="tx1"/>
                </a:solidFill>
                <a:latin typeface="Times" pitchFamily="18" charset="0"/>
                <a:cs typeface="Arial" pitchFamily="34" charset="0"/>
              </a:defRPr>
            </a:lvl4pPr>
            <a:lvl5pPr marL="2039938" indent="-225425" defTabSz="890588" eaLnBrk="0" hangingPunct="0">
              <a:spcBef>
                <a:spcPct val="30000"/>
              </a:spcBef>
              <a:defRPr sz="1200">
                <a:solidFill>
                  <a:schemeClr val="tx1"/>
                </a:solidFill>
                <a:latin typeface="Times" pitchFamily="18" charset="0"/>
                <a:cs typeface="Arial" pitchFamily="34" charset="0"/>
              </a:defRPr>
            </a:lvl5pPr>
            <a:lvl6pPr marL="24971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6pPr>
            <a:lvl7pPr marL="29543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7pPr>
            <a:lvl8pPr marL="34115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8pPr>
            <a:lvl9pPr marL="38687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9pPr>
          </a:lstStyle>
          <a:p>
            <a:pPr>
              <a:spcBef>
                <a:spcPct val="0"/>
              </a:spcBef>
            </a:pPr>
            <a:fld id="{D99FD502-229D-456F-B1D6-2547CA551A28}" type="slidenum">
              <a:rPr lang="en-GB" altLang="en-US" smtClean="0">
                <a:solidFill>
                  <a:prstClr val="black"/>
                </a:solidFill>
              </a:rPr>
              <a:pPr>
                <a:spcBef>
                  <a:spcPct val="0"/>
                </a:spcBef>
              </a:pPr>
              <a:t>6</a:t>
            </a:fld>
            <a:endParaRPr lang="en-GB" altLang="en-US" smtClean="0">
              <a:solidFill>
                <a:prstClr val="black"/>
              </a:solidFill>
            </a:endParaRPr>
          </a:p>
        </p:txBody>
      </p:sp>
    </p:spTree>
    <p:extLst>
      <p:ext uri="{BB962C8B-B14F-4D97-AF65-F5344CB8AC3E}">
        <p14:creationId xmlns:p14="http://schemas.microsoft.com/office/powerpoint/2010/main" val="336512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1" dirty="0" smtClean="0"/>
              <a:t>January 2016</a:t>
            </a:r>
            <a:endParaRPr lang="en-GB" altLang="en-US" dirty="0" smtClean="0"/>
          </a:p>
          <a:p>
            <a:pPr eaLnBrk="1" hangingPunct="1">
              <a:spcBef>
                <a:spcPct val="0"/>
              </a:spcBef>
            </a:pPr>
            <a:r>
              <a:rPr lang="en-GB" altLang="en-US" dirty="0" smtClean="0"/>
              <a:t>As part of the current inspection framework Ofsted must have regard to the views of pupils (through surveys) and local data when making their overall judgements of the school, specifically when evaluating the effectiveness of the PSHE curriculum and the impact of the new Primary PE and Sport funding. This online survey has been created with this in mind, to measure the effectiveness of the work in schools and to support staff in evidencing the impact of their Healthy Schools’ work.</a:t>
            </a:r>
          </a:p>
          <a:p>
            <a:endParaRPr lang="en-GB" dirty="0" smtClean="0"/>
          </a:p>
          <a:p>
            <a:pPr>
              <a:defRPr/>
            </a:pPr>
            <a:r>
              <a:rPr lang="en-GB" sz="1200" dirty="0" smtClean="0">
                <a:solidFill>
                  <a:schemeClr val="tx2"/>
                </a:solidFill>
              </a:rPr>
              <a:t>Developed by the Health &amp; Wellbeing Service</a:t>
            </a:r>
          </a:p>
          <a:p>
            <a:pPr>
              <a:defRPr/>
            </a:pPr>
            <a:r>
              <a:rPr lang="en-GB" sz="1200" dirty="0" smtClean="0">
                <a:solidFill>
                  <a:schemeClr val="tx2"/>
                </a:solidFill>
              </a:rPr>
              <a:t>Replaces the ECM/GUIL Survey</a:t>
            </a:r>
          </a:p>
          <a:p>
            <a:pPr>
              <a:defRPr/>
            </a:pPr>
            <a:r>
              <a:rPr lang="en-GB" sz="1200" dirty="0" smtClean="0">
                <a:solidFill>
                  <a:schemeClr val="tx2"/>
                </a:solidFill>
              </a:rPr>
              <a:t>Pilot in 2006/07 followed by 8 years full implementation</a:t>
            </a:r>
          </a:p>
          <a:p>
            <a:pPr>
              <a:defRPr/>
            </a:pPr>
            <a:r>
              <a:rPr lang="en-GB" sz="1200" dirty="0" smtClean="0">
                <a:solidFill>
                  <a:schemeClr val="tx2"/>
                </a:solidFill>
              </a:rPr>
              <a:t>Reflects national and local policy issues</a:t>
            </a:r>
          </a:p>
          <a:p>
            <a:pPr>
              <a:defRPr/>
            </a:pPr>
            <a:r>
              <a:rPr lang="en-GB" sz="1200" dirty="0" smtClean="0">
                <a:solidFill>
                  <a:schemeClr val="tx2"/>
                </a:solidFill>
              </a:rPr>
              <a:t>The survey remains FREE to use for all schools </a:t>
            </a:r>
          </a:p>
          <a:p>
            <a:pPr>
              <a:defRPr/>
            </a:pPr>
            <a:r>
              <a:rPr lang="en-GB" sz="1200" dirty="0" smtClean="0">
                <a:solidFill>
                  <a:schemeClr val="tx2"/>
                </a:solidFill>
              </a:rPr>
              <a:t>The survey is an online anonymous pupil survey for pupils in years 5, 6, 7, 9, &amp; 11</a:t>
            </a:r>
          </a:p>
          <a:p>
            <a:pPr>
              <a:defRPr/>
            </a:pPr>
            <a:r>
              <a:rPr lang="en-GB" sz="1200" dirty="0" smtClean="0">
                <a:solidFill>
                  <a:schemeClr val="tx2"/>
                </a:solidFill>
              </a:rPr>
              <a:t>Live January 2016</a:t>
            </a:r>
          </a:p>
          <a:p>
            <a:pPr>
              <a:defRPr/>
            </a:pPr>
            <a:endParaRPr lang="en-GB" sz="1200" b="1" dirty="0" smtClean="0">
              <a:solidFill>
                <a:schemeClr val="tx2"/>
              </a:solidFill>
            </a:endParaRPr>
          </a:p>
          <a:p>
            <a:pPr marL="0" indent="0">
              <a:buFont typeface="Arial" charset="0"/>
              <a:buNone/>
              <a:defRPr/>
            </a:pPr>
            <a:r>
              <a:rPr lang="en-GB" sz="1200" dirty="0" smtClean="0">
                <a:solidFill>
                  <a:schemeClr val="tx2"/>
                </a:solidFill>
              </a:rPr>
              <a:t>In 2016 the survey offers a range of </a:t>
            </a:r>
            <a:r>
              <a:rPr lang="en-GB" sz="1200" b="1" u="sng" dirty="0" smtClean="0">
                <a:solidFill>
                  <a:schemeClr val="tx2"/>
                </a:solidFill>
              </a:rPr>
              <a:t>additional benefits</a:t>
            </a:r>
            <a:r>
              <a:rPr lang="en-GB" sz="1200" b="1" dirty="0" smtClean="0">
                <a:solidFill>
                  <a:schemeClr val="tx2"/>
                </a:solidFill>
              </a:rPr>
              <a:t>:</a:t>
            </a:r>
          </a:p>
          <a:p>
            <a:pPr marL="0" indent="0">
              <a:buFont typeface="Arial" charset="0"/>
              <a:buNone/>
              <a:defRPr/>
            </a:pPr>
            <a:endParaRPr lang="en-GB" sz="1200" dirty="0" smtClean="0">
              <a:solidFill>
                <a:schemeClr val="tx2"/>
              </a:solidFill>
            </a:endParaRPr>
          </a:p>
          <a:p>
            <a:pPr>
              <a:defRPr/>
            </a:pPr>
            <a:r>
              <a:rPr lang="en-GB" sz="1200" dirty="0" smtClean="0">
                <a:solidFill>
                  <a:schemeClr val="tx2"/>
                </a:solidFill>
              </a:rPr>
              <a:t>New questions – British Values - plus others</a:t>
            </a:r>
          </a:p>
          <a:p>
            <a:endParaRPr lang="en-GB" dirty="0"/>
          </a:p>
        </p:txBody>
      </p:sp>
      <p:sp>
        <p:nvSpPr>
          <p:cNvPr id="4" name="Slide Number Placeholder 3"/>
          <p:cNvSpPr>
            <a:spLocks noGrp="1"/>
          </p:cNvSpPr>
          <p:nvPr>
            <p:ph type="sldNum" sz="quarter" idx="10"/>
          </p:nvPr>
        </p:nvSpPr>
        <p:spPr/>
        <p:txBody>
          <a:bodyPr/>
          <a:lstStyle/>
          <a:p>
            <a:fld id="{11E92794-A477-4739-B557-2B0572550CF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3478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3CB218-1B19-4B04-9C2C-8C9C9F550C6A}" type="slidenum">
              <a:rPr lang="en-GB" smtClean="0"/>
              <a:t>12</a:t>
            </a:fld>
            <a:endParaRPr lang="en-GB"/>
          </a:p>
        </p:txBody>
      </p:sp>
    </p:spTree>
    <p:extLst>
      <p:ext uri="{BB962C8B-B14F-4D97-AF65-F5344CB8AC3E}">
        <p14:creationId xmlns:p14="http://schemas.microsoft.com/office/powerpoint/2010/main" val="185172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r>
              <a:rPr lang="en-GB" dirty="0" smtClean="0"/>
              <a:t>Primary</a:t>
            </a:r>
            <a:r>
              <a:rPr lang="en-GB" baseline="0" dirty="0" smtClean="0"/>
              <a:t> – thing worry about the most</a:t>
            </a:r>
            <a:endParaRPr lang="en-GB" dirty="0"/>
          </a:p>
        </p:txBody>
      </p:sp>
      <p:sp>
        <p:nvSpPr>
          <p:cNvPr id="4" name="Slide Number Placeholder 3"/>
          <p:cNvSpPr>
            <a:spLocks noGrp="1"/>
          </p:cNvSpPr>
          <p:nvPr>
            <p:ph type="sldNum" sz="quarter" idx="10"/>
          </p:nvPr>
        </p:nvSpPr>
        <p:spPr/>
        <p:txBody>
          <a:bodyPr/>
          <a:lstStyle/>
          <a:p>
            <a:fld id="{C93CB218-1B19-4B04-9C2C-8C9C9F550C6A}" type="slidenum">
              <a:rPr lang="en-GB" smtClean="0"/>
              <a:t>15</a:t>
            </a:fld>
            <a:endParaRPr lang="en-GB"/>
          </a:p>
        </p:txBody>
      </p:sp>
    </p:spTree>
    <p:extLst>
      <p:ext uri="{BB962C8B-B14F-4D97-AF65-F5344CB8AC3E}">
        <p14:creationId xmlns:p14="http://schemas.microsoft.com/office/powerpoint/2010/main" val="158792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r>
              <a:rPr lang="en-GB" dirty="0" err="1" smtClean="0"/>
              <a:t>Mindmate</a:t>
            </a:r>
            <a:r>
              <a:rPr lang="en-GB" dirty="0" smtClean="0"/>
              <a:t> website</a:t>
            </a:r>
            <a:endParaRPr lang="en-GB" dirty="0"/>
          </a:p>
        </p:txBody>
      </p:sp>
      <p:sp>
        <p:nvSpPr>
          <p:cNvPr id="4" name="Slide Number Placeholder 3"/>
          <p:cNvSpPr>
            <a:spLocks noGrp="1"/>
          </p:cNvSpPr>
          <p:nvPr>
            <p:ph type="sldNum" sz="quarter" idx="10"/>
          </p:nvPr>
        </p:nvSpPr>
        <p:spPr/>
        <p:txBody>
          <a:bodyPr/>
          <a:lstStyle/>
          <a:p>
            <a:fld id="{C93CB218-1B19-4B04-9C2C-8C9C9F550C6A}" type="slidenum">
              <a:rPr lang="en-GB" smtClean="0"/>
              <a:t>17</a:t>
            </a:fld>
            <a:endParaRPr lang="en-GB"/>
          </a:p>
        </p:txBody>
      </p:sp>
    </p:spTree>
    <p:extLst>
      <p:ext uri="{BB962C8B-B14F-4D97-AF65-F5344CB8AC3E}">
        <p14:creationId xmlns:p14="http://schemas.microsoft.com/office/powerpoint/2010/main" val="68566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866775" y="739775"/>
            <a:ext cx="4935538" cy="3703638"/>
          </a:xfrm>
          <a:ln/>
        </p:spPr>
      </p:sp>
      <p:sp>
        <p:nvSpPr>
          <p:cNvPr id="182275" name="Notes Placeholder 2"/>
          <p:cNvSpPr>
            <a:spLocks noGrp="1"/>
          </p:cNvSpPr>
          <p:nvPr>
            <p:ph type="body" idx="1"/>
          </p:nvPr>
        </p:nvSpPr>
        <p:spPr>
          <a:noFill/>
        </p:spPr>
        <p:txBody>
          <a:bodyPr/>
          <a:lstStyle/>
          <a:p>
            <a:endParaRPr lang="en-US" altLang="en-US" smtClean="0">
              <a:cs typeface="Arial" pitchFamily="34" charset="0"/>
            </a:endParaRPr>
          </a:p>
        </p:txBody>
      </p:sp>
      <p:sp>
        <p:nvSpPr>
          <p:cNvPr id="182276" name="Slide Number Placeholder 3"/>
          <p:cNvSpPr>
            <a:spLocks noGrp="1"/>
          </p:cNvSpPr>
          <p:nvPr>
            <p:ph type="sldNum" sz="quarter" idx="5"/>
          </p:nvPr>
        </p:nvSpPr>
        <p:spPr>
          <a:noFill/>
        </p:spPr>
        <p:txBody>
          <a:bodyPr/>
          <a:lstStyle>
            <a:lvl1pPr defTabSz="890588" eaLnBrk="0" hangingPunct="0">
              <a:spcBef>
                <a:spcPct val="30000"/>
              </a:spcBef>
              <a:defRPr sz="1200">
                <a:solidFill>
                  <a:schemeClr val="tx1"/>
                </a:solidFill>
                <a:latin typeface="Times" pitchFamily="18" charset="0"/>
                <a:cs typeface="Arial" pitchFamily="34" charset="0"/>
              </a:defRPr>
            </a:lvl1pPr>
            <a:lvl2pPr marL="736600" indent="-282575" defTabSz="890588" eaLnBrk="0" hangingPunct="0">
              <a:spcBef>
                <a:spcPct val="30000"/>
              </a:spcBef>
              <a:defRPr sz="1200">
                <a:solidFill>
                  <a:schemeClr val="tx1"/>
                </a:solidFill>
                <a:latin typeface="Times" pitchFamily="18" charset="0"/>
                <a:cs typeface="Arial" pitchFamily="34" charset="0"/>
              </a:defRPr>
            </a:lvl2pPr>
            <a:lvl3pPr marL="1133475" indent="-225425" defTabSz="890588" eaLnBrk="0" hangingPunct="0">
              <a:spcBef>
                <a:spcPct val="30000"/>
              </a:spcBef>
              <a:defRPr sz="1200">
                <a:solidFill>
                  <a:schemeClr val="tx1"/>
                </a:solidFill>
                <a:latin typeface="Times" pitchFamily="18" charset="0"/>
                <a:cs typeface="Arial" pitchFamily="34" charset="0"/>
              </a:defRPr>
            </a:lvl3pPr>
            <a:lvl4pPr marL="1587500" indent="-225425" defTabSz="890588" eaLnBrk="0" hangingPunct="0">
              <a:spcBef>
                <a:spcPct val="30000"/>
              </a:spcBef>
              <a:defRPr sz="1200">
                <a:solidFill>
                  <a:schemeClr val="tx1"/>
                </a:solidFill>
                <a:latin typeface="Times" pitchFamily="18" charset="0"/>
                <a:cs typeface="Arial" pitchFamily="34" charset="0"/>
              </a:defRPr>
            </a:lvl4pPr>
            <a:lvl5pPr marL="2039938" indent="-225425" defTabSz="890588" eaLnBrk="0" hangingPunct="0">
              <a:spcBef>
                <a:spcPct val="30000"/>
              </a:spcBef>
              <a:defRPr sz="1200">
                <a:solidFill>
                  <a:schemeClr val="tx1"/>
                </a:solidFill>
                <a:latin typeface="Times" pitchFamily="18" charset="0"/>
                <a:cs typeface="Arial" pitchFamily="34" charset="0"/>
              </a:defRPr>
            </a:lvl5pPr>
            <a:lvl6pPr marL="24971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6pPr>
            <a:lvl7pPr marL="29543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7pPr>
            <a:lvl8pPr marL="34115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8pPr>
            <a:lvl9pPr marL="38687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9pPr>
          </a:lstStyle>
          <a:p>
            <a:pPr>
              <a:spcBef>
                <a:spcPct val="0"/>
              </a:spcBef>
            </a:pPr>
            <a:fld id="{57DAFB7D-7ABF-42B2-A8B1-64EB1C1F99B7}" type="slidenum">
              <a:rPr lang="en-GB" altLang="en-US" smtClean="0">
                <a:solidFill>
                  <a:prstClr val="black"/>
                </a:solidFill>
              </a:rPr>
              <a:pPr>
                <a:spcBef>
                  <a:spcPct val="0"/>
                </a:spcBef>
              </a:pPr>
              <a:t>25</a:t>
            </a:fld>
            <a:endParaRPr lang="en-GB" altLang="en-US" smtClean="0">
              <a:solidFill>
                <a:prstClr val="black"/>
              </a:solidFill>
            </a:endParaRPr>
          </a:p>
        </p:txBody>
      </p:sp>
    </p:spTree>
    <p:extLst>
      <p:ext uri="{BB962C8B-B14F-4D97-AF65-F5344CB8AC3E}">
        <p14:creationId xmlns:p14="http://schemas.microsoft.com/office/powerpoint/2010/main" val="7367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solidFill>
                  <a:srgbClr val="E46A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498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701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45959"/>
            <a:ext cx="1971675" cy="543100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745959"/>
            <a:ext cx="5800725" cy="54310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210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B0C8030A-68A7-49FE-8AC9-7DAEA0BEE122}"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EA54BC1-8CF6-4341-A2BC-4AAC903E36EB}"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47822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23528" y="6381398"/>
            <a:ext cx="2133600" cy="365125"/>
          </a:xfrm>
        </p:spPr>
        <p:txBody>
          <a:bodyPr/>
          <a:lstStyle/>
          <a:p>
            <a:pPr>
              <a:defRPr/>
            </a:pPr>
            <a:fld id="{208B4D8E-F359-4A43-BEF8-B6D4275F9CD2}"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a:xfrm>
            <a:off x="5724128" y="6491236"/>
            <a:ext cx="2133600" cy="365125"/>
          </a:xfrm>
        </p:spPr>
        <p:txBody>
          <a:bodyPr/>
          <a:lstStyle/>
          <a:p>
            <a:pPr>
              <a:defRPr/>
            </a:pPr>
            <a:fld id="{671B3E6C-7A4B-4477-A9B3-A8D1C6625150}"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20434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9A5AD18-AC3A-46D4-9E87-77FF2F014FF3}"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C9D272E-29AC-4C65-98D8-BC755EA6E49F}"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304610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79EF190C-4F8A-4717-8687-300D7A071E83}"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2D31CEB-281A-4FC3-8C1B-E5C67AF66A18}"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39058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F1176CCA-09A8-4505-868A-62671253295E}"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526B258A-1D0E-4B83-9AB6-C57B16681C46}"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7070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1D3B118E-2FCD-4508-BF33-4702AD90371E}"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888C0BC-08A2-4DD5-B088-46A5A59668BF}"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58511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C2BBAD-00ED-44EA-A6EB-BD107043234E}"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18A4E8F-54D1-41A4-9918-E12C3F495310}"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75137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809B1AE-3225-4361-ABD8-DA94B4F62377}"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30F515C-5ACC-4A5D-B699-8A74E455FC96}"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1984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Clr>
                <a:srgbClr val="E46A3D"/>
              </a:buClr>
              <a:defRPr/>
            </a:lvl1pPr>
            <a:lvl2pPr>
              <a:buClr>
                <a:srgbClr val="E46A3D"/>
              </a:buClr>
              <a:defRPr/>
            </a:lvl2pPr>
            <a:lvl3pPr>
              <a:buClr>
                <a:srgbClr val="E46A3D"/>
              </a:buClr>
              <a:defRPr/>
            </a:lvl3pPr>
            <a:lvl4pPr>
              <a:buClr>
                <a:srgbClr val="E46A3D"/>
              </a:buClr>
              <a:defRPr/>
            </a:lvl4pPr>
            <a:lvl5pPr>
              <a:buClr>
                <a:srgbClr val="E46A3D"/>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0144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2945054-CE6B-4548-B7B9-162043D68BC6}"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145FB5D-15E1-4CAF-A7D0-377856F2A01E}"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01434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AEFBE08F-9155-4A10-95AE-C176F1F8A403}"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CB97871-481E-45AD-A8D0-4C2CBA9CCC8D}"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864929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6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546C012D-2832-4E8E-83E5-A46A0DC86410}"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F7480EC-0DED-46DE-836D-F08EAC65AD9D}"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44611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solidFill>
                  <a:srgbClr val="E46A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0745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Clr>
                <a:srgbClr val="E46A3D"/>
              </a:buClr>
              <a:defRPr/>
            </a:lvl1pPr>
            <a:lvl2pPr>
              <a:buClr>
                <a:srgbClr val="E46A3D"/>
              </a:buClr>
              <a:defRPr/>
            </a:lvl2pPr>
            <a:lvl3pPr>
              <a:buClr>
                <a:srgbClr val="E46A3D"/>
              </a:buClr>
              <a:defRPr/>
            </a:lvl3pPr>
            <a:lvl4pPr>
              <a:buClr>
                <a:srgbClr val="E46A3D"/>
              </a:buClr>
              <a:defRPr/>
            </a:lvl4pPr>
            <a:lvl5pPr>
              <a:buClr>
                <a:srgbClr val="E46A3D"/>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508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72"/>
            <a:ext cx="7886700" cy="1500187"/>
          </a:xfrm>
        </p:spPr>
        <p:txBody>
          <a:bodyPr/>
          <a:lstStyle>
            <a:lvl1pPr marL="0" indent="0">
              <a:buNone/>
              <a:defRPr sz="2400" b="1">
                <a:solidFill>
                  <a:srgbClr val="E46A3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2852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7625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49707"/>
            <a:ext cx="7886700" cy="104098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2142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7540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422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72"/>
            <a:ext cx="7886700" cy="1500187"/>
          </a:xfrm>
        </p:spPr>
        <p:txBody>
          <a:bodyPr/>
          <a:lstStyle>
            <a:lvl1pPr marL="0" indent="0">
              <a:buNone/>
              <a:defRPr sz="2400" b="1">
                <a:solidFill>
                  <a:srgbClr val="E46A3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4228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9846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7705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0593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45959"/>
            <a:ext cx="1971675" cy="543100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745959"/>
            <a:ext cx="5800725" cy="54310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538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B0C8030A-68A7-49FE-8AC9-7DAEA0BEE122}"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EA54BC1-8CF6-4341-A2BC-4AAC903E36EB}"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04015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208B4D8E-F359-4A43-BEF8-B6D4275F9CD2}"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a:xfrm>
            <a:off x="5724128" y="6491258"/>
            <a:ext cx="2133600" cy="365125"/>
          </a:xfrm>
        </p:spPr>
        <p:txBody>
          <a:bodyPr/>
          <a:lstStyle/>
          <a:p>
            <a:pPr>
              <a:defRPr/>
            </a:pPr>
            <a:fld id="{671B3E6C-7A4B-4477-A9B3-A8D1C6625150}"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84664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9A5AD18-AC3A-46D4-9E87-77FF2F014FF3}"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C9D272E-29AC-4C65-98D8-BC755EA6E49F}"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13157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79EF190C-4F8A-4717-8687-300D7A071E83}"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2D31CEB-281A-4FC3-8C1B-E5C67AF66A18}"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582502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9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F1176CCA-09A8-4505-868A-62671253295E}"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526B258A-1D0E-4B83-9AB6-C57B16681C46}"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5858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1D3B118E-2FCD-4508-BF33-4702AD90371E}"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888C0BC-08A2-4DD5-B088-46A5A59668BF}"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90911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569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C2BBAD-00ED-44EA-A6EB-BD107043234E}"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18A4E8F-54D1-41A4-9918-E12C3F495310}"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24759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809B1AE-3225-4361-ABD8-DA94B4F62377}"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30F515C-5ACC-4A5D-B699-8A74E455FC96}"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17491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2945054-CE6B-4548-B7B9-162043D68BC6}"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145FB5D-15E1-4CAF-A7D0-377856F2A01E}"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34223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AEFBE08F-9155-4A10-95AE-C176F1F8A403}"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CB97871-481E-45AD-A8D0-4C2CBA9CCC8D}"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38661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6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546C012D-2832-4E8E-83E5-A46A0DC86410}"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F7480EC-0DED-46DE-836D-F08EAC65AD9D}"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77764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solidFill>
                  <a:srgbClr val="E46A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1609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Clr>
                <a:srgbClr val="E46A3D"/>
              </a:buClr>
              <a:defRPr/>
            </a:lvl1pPr>
            <a:lvl2pPr>
              <a:buClr>
                <a:srgbClr val="E46A3D"/>
              </a:buClr>
              <a:defRPr/>
            </a:lvl2pPr>
            <a:lvl3pPr>
              <a:buClr>
                <a:srgbClr val="E46A3D"/>
              </a:buClr>
              <a:defRPr/>
            </a:lvl3pPr>
            <a:lvl4pPr>
              <a:buClr>
                <a:srgbClr val="E46A3D"/>
              </a:buClr>
              <a:defRPr/>
            </a:lvl4pPr>
            <a:lvl5pPr>
              <a:buClr>
                <a:srgbClr val="E46A3D"/>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0296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72"/>
            <a:ext cx="7886700" cy="1500187"/>
          </a:xfrm>
        </p:spPr>
        <p:txBody>
          <a:bodyPr/>
          <a:lstStyle>
            <a:lvl1pPr marL="0" indent="0">
              <a:buNone/>
              <a:defRPr sz="2400" b="1">
                <a:solidFill>
                  <a:srgbClr val="E46A3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517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3872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49707"/>
            <a:ext cx="7886700" cy="104098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920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49707"/>
            <a:ext cx="7886700" cy="104098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3514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5237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1132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46707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0820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127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45959"/>
            <a:ext cx="1971675" cy="543100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745959"/>
            <a:ext cx="5800725" cy="54310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1757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smtClean="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E46A3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6C465670-157A-4DCA-AE4E-889863F103C8}" type="datetime1">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4437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Clr>
                <a:srgbClr val="E46A3D"/>
              </a:buClr>
              <a:defRPr/>
            </a:lvl1pPr>
            <a:lvl2pPr>
              <a:buClr>
                <a:srgbClr val="E46A3D"/>
              </a:buClr>
              <a:defRPr/>
            </a:lvl2pPr>
            <a:lvl3pPr>
              <a:buClr>
                <a:srgbClr val="E46A3D"/>
              </a:buClr>
              <a:defRPr/>
            </a:lvl3pPr>
            <a:lvl4pPr>
              <a:buClr>
                <a:srgbClr val="E46A3D"/>
              </a:buClr>
              <a:defRPr/>
            </a:lvl4pPr>
            <a:lvl5pPr>
              <a:buClr>
                <a:srgbClr val="E46A3D"/>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5696013-C846-46CC-AFBC-2C797E53A5CC}" type="datetime1">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5272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b="1">
                <a:solidFill>
                  <a:srgbClr val="E46A3D"/>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EE52B7B-BAF6-4EF1-9A82-BE51BBEE0196}" type="datetime1">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072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B3B180-5825-451C-B6FC-A11E9C64FE2B}" type="datetime1">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317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02767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49706"/>
            <a:ext cx="7886700" cy="104098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3EF2F9-30BB-42A9-BC02-A9B8A226C627}" type="datetime1">
              <a:rPr lang="en-GB" smtClean="0">
                <a:solidFill>
                  <a:prstClr val="black">
                    <a:tint val="75000"/>
                  </a:prstClr>
                </a:solidFill>
              </a:rPr>
              <a:pPr/>
              <a:t>21/01/2018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2602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B55A5A-72FE-493A-BD81-A47F4A5E475A}" type="datetime1">
              <a:rPr lang="en-GB" smtClean="0">
                <a:solidFill>
                  <a:prstClr val="black">
                    <a:tint val="75000"/>
                  </a:prstClr>
                </a:solidFill>
              </a:rPr>
              <a:pPr/>
              <a:t>21/01/2018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9097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969F1-8638-4639-8AF6-6141C5471CCF}" type="datetime1">
              <a:rPr lang="en-GB" smtClean="0">
                <a:solidFill>
                  <a:prstClr val="black">
                    <a:tint val="75000"/>
                  </a:prstClr>
                </a:solidFill>
              </a:rPr>
              <a:pPr/>
              <a:t>21/01/2018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35241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smtClean="0"/>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8203E-1BAC-44D4-840A-F2104B192811}" type="datetime1">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36116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6C8B7-E161-48A5-9070-816D0FB428AC}" type="datetime1">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50186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116DCA-77CF-4B27-B3B1-71E7A971A8D1}" type="datetime1">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9811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45958"/>
            <a:ext cx="1971675" cy="543100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745958"/>
            <a:ext cx="5800725" cy="54310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1D519B-C5C1-484A-AB28-36A9B1C1F593}" type="datetime1">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9408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47743"/>
            <a:ext cx="4953000" cy="128587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2743217"/>
            <a:ext cx="8229600" cy="3382963"/>
          </a:xfrm>
        </p:spPr>
        <p:txBody>
          <a:bodyPr/>
          <a:lstStyle/>
          <a:p>
            <a:pPr lvl="0"/>
            <a:endParaRPr lang="en-GB" noProof="0" smtClean="0"/>
          </a:p>
        </p:txBody>
      </p:sp>
    </p:spTree>
    <p:extLst>
      <p:ext uri="{BB962C8B-B14F-4D97-AF65-F5344CB8AC3E}">
        <p14:creationId xmlns:p14="http://schemas.microsoft.com/office/powerpoint/2010/main" val="6454042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47725"/>
            <a:ext cx="8229600" cy="5278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30514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95544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39716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64143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3591318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1623709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9117888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9639546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568091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820538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2923675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534597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r>
              <a:rPr lang="en-US" sz="6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r>
              <a:rPr lang="en-US" sz="6000" dirty="0">
                <a:ln w="3175" cmpd="sng">
                  <a:noFill/>
                </a:ln>
                <a:solidFill>
                  <a:srgbClr val="90C226">
                    <a:lumMod val="60000"/>
                    <a:lumOff val="40000"/>
                  </a:srgbClr>
                </a:solidFill>
                <a:latin typeface="Arial"/>
              </a:rPr>
              <a:t>”</a:t>
            </a:r>
            <a:endParaRPr lang="en-US" sz="1350" dirty="0">
              <a:solidFill>
                <a:srgbClr val="90C226">
                  <a:lumMod val="60000"/>
                  <a:lumOff val="40000"/>
                </a:srgbClr>
              </a:solidFill>
              <a:latin typeface="Arial"/>
            </a:endParaRPr>
          </a:p>
        </p:txBody>
      </p:sp>
    </p:spTree>
    <p:extLst>
      <p:ext uri="{BB962C8B-B14F-4D97-AF65-F5344CB8AC3E}">
        <p14:creationId xmlns:p14="http://schemas.microsoft.com/office/powerpoint/2010/main" val="361781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40711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4878835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r>
              <a:rPr lang="en-US" sz="6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r>
              <a:rPr lang="en-US" sz="6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184588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9076255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5671410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929264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0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B0C8030A-68A7-49FE-8AC9-7DAEA0BEE122}"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EA54BC1-8CF6-4341-A2BC-4AAC903E36EB}"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29879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208B4D8E-F359-4A43-BEF8-B6D4275F9CD2}"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a:xfrm>
            <a:off x="5724128" y="6491508"/>
            <a:ext cx="2133600" cy="365125"/>
          </a:xfrm>
        </p:spPr>
        <p:txBody>
          <a:bodyPr/>
          <a:lstStyle/>
          <a:p>
            <a:pPr>
              <a:defRPr/>
            </a:pPr>
            <a:fld id="{671B3E6C-7A4B-4477-A9B3-A8D1C6625150}"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98544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8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9A5AD18-AC3A-46D4-9E87-77FF2F014FF3}"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C9D272E-29AC-4C65-98D8-BC755EA6E49F}"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53603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79EF190C-4F8A-4717-8687-300D7A071E83}"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2D31CEB-281A-4FC3-8C1B-E5C67AF66A18}"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207853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F1176CCA-09A8-4505-868A-62671253295E}"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526B258A-1D0E-4B83-9AB6-C57B16681C46}"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88274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51491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1D3B118E-2FCD-4508-BF33-4702AD90371E}"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888C0BC-08A2-4DD5-B088-46A5A59668BF}"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77347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C2BBAD-00ED-44EA-A6EB-BD107043234E}"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18A4E8F-54D1-41A4-9918-E12C3F495310}"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683204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809B1AE-3225-4361-ABD8-DA94B4F62377}"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30F515C-5ACC-4A5D-B699-8A74E455FC96}"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8965916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2945054-CE6B-4548-B7B9-162043D68BC6}"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145FB5D-15E1-4CAF-A7D0-377856F2A01E}"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157358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AEFBE08F-9155-4A10-95AE-C176F1F8A403}"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CB97871-481E-45AD-A8D0-4C2CBA9CCC8D}"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496212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6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546C012D-2832-4E8E-83E5-A46A0DC86410}"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F7480EC-0DED-46DE-836D-F08EAC65AD9D}"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2843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gi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304" y="469616"/>
            <a:ext cx="9145304" cy="59820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73844" t="25940" r="5119"/>
          <a:stretch/>
        </p:blipFill>
        <p:spPr>
          <a:xfrm>
            <a:off x="7958894" y="6464403"/>
            <a:ext cx="1100887" cy="362563"/>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571" y="86898"/>
            <a:ext cx="589319" cy="785758"/>
          </a:xfrm>
          <a:prstGeom prst="rect">
            <a:avLst/>
          </a:prstGeom>
        </p:spPr>
      </p:pic>
      <p:sp>
        <p:nvSpPr>
          <p:cNvPr id="12" name="TextBox 11"/>
          <p:cNvSpPr txBox="1"/>
          <p:nvPr userDrawn="1"/>
        </p:nvSpPr>
        <p:spPr>
          <a:xfrm>
            <a:off x="6488404" y="54247"/>
            <a:ext cx="2505578" cy="707886"/>
          </a:xfrm>
          <a:prstGeom prst="rect">
            <a:avLst/>
          </a:prstGeom>
          <a:noFill/>
        </p:spPr>
        <p:txBody>
          <a:bodyPr wrap="square" rtlCol="0">
            <a:spAutoFit/>
          </a:bodyPr>
          <a:lstStyle/>
          <a:p>
            <a:pPr algn="r"/>
            <a:r>
              <a:rPr lang="en-GB" sz="2000" b="1" dirty="0">
                <a:solidFill>
                  <a:srgbClr val="E7E6E6">
                    <a:lumMod val="50000"/>
                  </a:srgbClr>
                </a:solidFill>
              </a:rPr>
              <a:t>Health and Wellbeing Service</a:t>
            </a:r>
          </a:p>
        </p:txBody>
      </p:sp>
      <p:sp>
        <p:nvSpPr>
          <p:cNvPr id="13" name="TextBox 12"/>
          <p:cNvSpPr txBox="1"/>
          <p:nvPr userDrawn="1"/>
        </p:nvSpPr>
        <p:spPr>
          <a:xfrm>
            <a:off x="137061" y="6516775"/>
            <a:ext cx="1710791" cy="523220"/>
          </a:xfrm>
          <a:prstGeom prst="rect">
            <a:avLst/>
          </a:prstGeom>
          <a:noFill/>
        </p:spPr>
        <p:txBody>
          <a:bodyPr wrap="square" rtlCol="0">
            <a:spAutoFit/>
          </a:bodyPr>
          <a:lstStyle/>
          <a:p>
            <a:r>
              <a:rPr lang="en-GB" sz="1400" b="1" dirty="0">
                <a:solidFill>
                  <a:srgbClr val="515151"/>
                </a:solidFill>
              </a:rPr>
              <a:t>www.leedsforlearning.co.uk</a:t>
            </a:r>
          </a:p>
        </p:txBody>
      </p:sp>
      <p:sp>
        <p:nvSpPr>
          <p:cNvPr id="2" name="Title Placeholder 1"/>
          <p:cNvSpPr>
            <a:spLocks noGrp="1"/>
          </p:cNvSpPr>
          <p:nvPr>
            <p:ph type="title"/>
          </p:nvPr>
        </p:nvSpPr>
        <p:spPr>
          <a:xfrm>
            <a:off x="628650" y="633744"/>
            <a:ext cx="7886700" cy="1056944"/>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965652" y="6476674"/>
            <a:ext cx="9324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3"/>
          </p:nvPr>
        </p:nvSpPr>
        <p:spPr>
          <a:xfrm>
            <a:off x="3095625" y="647667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369719" y="6476674"/>
            <a:ext cx="14107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cxnSp>
        <p:nvCxnSpPr>
          <p:cNvPr id="15" name="Straight Connector 14"/>
          <p:cNvCxnSpPr/>
          <p:nvPr userDrawn="1"/>
        </p:nvCxnSpPr>
        <p:spPr>
          <a:xfrm>
            <a:off x="812602" y="469616"/>
            <a:ext cx="8331398"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303" y="469632"/>
            <a:ext cx="151322"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6451699"/>
            <a:ext cx="91440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71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6A3D"/>
        </a:buClr>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46A3D"/>
        </a:buClr>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46A3D"/>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46A3D"/>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46A3D"/>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AE4AFE0-907D-4891-8745-B3218AD8AB9C}"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4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38B23A-8DF8-4C70-A520-CBC53D982AC7}" type="slidenum">
              <a:rPr lang="en-GB" smtClean="0">
                <a:solidFill>
                  <a:prstClr val="black">
                    <a:tint val="75000"/>
                  </a:prstClr>
                </a:solidFill>
              </a:rPr>
              <a:pPr>
                <a:defRPr/>
              </a:pPr>
              <a:t>‹#›</a:t>
            </a:fld>
            <a:endParaRPr lang="en-GB" dirty="0">
              <a:solidFill>
                <a:prstClr val="black">
                  <a:tint val="75000"/>
                </a:prstClr>
              </a:solidFill>
            </a:endParaRPr>
          </a:p>
        </p:txBody>
      </p:sp>
      <p:sp>
        <p:nvSpPr>
          <p:cNvPr id="7" name="Rectangle 6"/>
          <p:cNvSpPr/>
          <p:nvPr userDrawn="1"/>
        </p:nvSpPr>
        <p:spPr>
          <a:xfrm>
            <a:off x="-1587" y="469900"/>
            <a:ext cx="9145588" cy="5981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8" name="Picture 8"/>
          <p:cNvPicPr>
            <a:picLocks noChangeAspect="1"/>
          </p:cNvPicPr>
          <p:nvPr userDrawn="1"/>
        </p:nvPicPr>
        <p:blipFill>
          <a:blip r:embed="rId13" cstate="print">
            <a:extLst>
              <a:ext uri="{28A0092B-C50C-407E-A947-70E740481C1C}">
                <a14:useLocalDpi xmlns:a14="http://schemas.microsoft.com/office/drawing/2010/main" val="0"/>
              </a:ext>
            </a:extLst>
          </a:blip>
          <a:srcRect l="73843" t="25940" r="5119"/>
          <a:stretch>
            <a:fillRect/>
          </a:stretch>
        </p:blipFill>
        <p:spPr bwMode="auto">
          <a:xfrm>
            <a:off x="7958192" y="6464300"/>
            <a:ext cx="1101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6" y="140096"/>
            <a:ext cx="631826" cy="62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userDrawn="1"/>
        </p:nvSpPr>
        <p:spPr bwMode="auto">
          <a:xfrm>
            <a:off x="5076084" y="53976"/>
            <a:ext cx="39187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101" charset="-128"/>
              </a:defRPr>
            </a:lvl1pPr>
            <a:lvl2pPr marL="742950" indent="-285750" eaLnBrk="0" hangingPunct="0">
              <a:defRPr>
                <a:solidFill>
                  <a:schemeClr val="tx1"/>
                </a:solidFill>
                <a:latin typeface="Arial" charset="0"/>
                <a:ea typeface="ヒラギノ角ゴ Pro W3" pitchFamily="-101" charset="-128"/>
              </a:defRPr>
            </a:lvl2pPr>
            <a:lvl3pPr marL="1143000" indent="-228600" eaLnBrk="0" hangingPunct="0">
              <a:defRPr>
                <a:solidFill>
                  <a:schemeClr val="tx1"/>
                </a:solidFill>
                <a:latin typeface="Arial" charset="0"/>
                <a:ea typeface="ヒラギノ角ゴ Pro W3" pitchFamily="-101" charset="-128"/>
              </a:defRPr>
            </a:lvl3pPr>
            <a:lvl4pPr marL="1600200" indent="-228600" eaLnBrk="0" hangingPunct="0">
              <a:defRPr>
                <a:solidFill>
                  <a:schemeClr val="tx1"/>
                </a:solidFill>
                <a:latin typeface="Arial" charset="0"/>
                <a:ea typeface="ヒラギノ角ゴ Pro W3" pitchFamily="-101" charset="-128"/>
              </a:defRPr>
            </a:lvl4pPr>
            <a:lvl5pPr marL="2057400" indent="-228600" eaLnBrk="0" hangingPunct="0">
              <a:defRPr>
                <a:solidFill>
                  <a:schemeClr val="tx1"/>
                </a:solidFill>
                <a:latin typeface="Arial" charset="0"/>
                <a:ea typeface="ヒラギノ角ゴ Pro W3" pitchFamily="-10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0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0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0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01" charset="-128"/>
              </a:defRPr>
            </a:lvl9pPr>
          </a:lstStyle>
          <a:p>
            <a:pPr algn="r" eaLnBrk="1" fontAlgn="base" hangingPunct="1">
              <a:spcBef>
                <a:spcPct val="0"/>
              </a:spcBef>
              <a:spcAft>
                <a:spcPct val="0"/>
              </a:spcAft>
              <a:defRPr/>
            </a:pPr>
            <a:r>
              <a:rPr lang="en-GB" altLang="en-US" sz="2000" b="1" dirty="0" smtClean="0">
                <a:solidFill>
                  <a:srgbClr val="767171"/>
                </a:solidFill>
                <a:latin typeface="Calibri" pitchFamily="34" charset="0"/>
              </a:rPr>
              <a:t>Health and Wellbeing Service</a:t>
            </a:r>
          </a:p>
        </p:txBody>
      </p:sp>
      <p:sp>
        <p:nvSpPr>
          <p:cNvPr id="11" name="TextBox 12"/>
          <p:cNvSpPr txBox="1">
            <a:spLocks noChangeArrowheads="1"/>
          </p:cNvSpPr>
          <p:nvPr userDrawn="1"/>
        </p:nvSpPr>
        <p:spPr bwMode="auto">
          <a:xfrm>
            <a:off x="136540" y="6516782"/>
            <a:ext cx="2635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101" charset="-128"/>
              </a:defRPr>
            </a:lvl1pPr>
            <a:lvl2pPr marL="742950" indent="-285750" eaLnBrk="0" hangingPunct="0">
              <a:defRPr>
                <a:solidFill>
                  <a:schemeClr val="tx1"/>
                </a:solidFill>
                <a:latin typeface="Arial" charset="0"/>
                <a:ea typeface="ヒラギノ角ゴ Pro W3" pitchFamily="-101" charset="-128"/>
              </a:defRPr>
            </a:lvl2pPr>
            <a:lvl3pPr marL="1143000" indent="-228600" eaLnBrk="0" hangingPunct="0">
              <a:defRPr>
                <a:solidFill>
                  <a:schemeClr val="tx1"/>
                </a:solidFill>
                <a:latin typeface="Arial" charset="0"/>
                <a:ea typeface="ヒラギノ角ゴ Pro W3" pitchFamily="-101" charset="-128"/>
              </a:defRPr>
            </a:lvl3pPr>
            <a:lvl4pPr marL="1600200" indent="-228600" eaLnBrk="0" hangingPunct="0">
              <a:defRPr>
                <a:solidFill>
                  <a:schemeClr val="tx1"/>
                </a:solidFill>
                <a:latin typeface="Arial" charset="0"/>
                <a:ea typeface="ヒラギノ角ゴ Pro W3" pitchFamily="-101" charset="-128"/>
              </a:defRPr>
            </a:lvl4pPr>
            <a:lvl5pPr marL="2057400" indent="-228600" eaLnBrk="0" hangingPunct="0">
              <a:defRPr>
                <a:solidFill>
                  <a:schemeClr val="tx1"/>
                </a:solidFill>
                <a:latin typeface="Arial" charset="0"/>
                <a:ea typeface="ヒラギノ角ゴ Pro W3" pitchFamily="-10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0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0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0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01" charset="-128"/>
              </a:defRPr>
            </a:lvl9pPr>
          </a:lstStyle>
          <a:p>
            <a:pPr eaLnBrk="1" fontAlgn="base" hangingPunct="1">
              <a:spcBef>
                <a:spcPct val="0"/>
              </a:spcBef>
              <a:spcAft>
                <a:spcPct val="0"/>
              </a:spcAft>
              <a:defRPr/>
            </a:pPr>
            <a:r>
              <a:rPr lang="en-GB" altLang="en-US" sz="1400" b="1" dirty="0" smtClean="0">
                <a:solidFill>
                  <a:srgbClr val="515151"/>
                </a:solidFill>
                <a:latin typeface="Calibri" pitchFamily="34" charset="0"/>
              </a:rPr>
              <a:t>www.leedsforlearning.co.uk</a:t>
            </a:r>
          </a:p>
        </p:txBody>
      </p:sp>
      <p:cxnSp>
        <p:nvCxnSpPr>
          <p:cNvPr id="12" name="Straight Connector 11"/>
          <p:cNvCxnSpPr/>
          <p:nvPr userDrawn="1"/>
        </p:nvCxnSpPr>
        <p:spPr>
          <a:xfrm>
            <a:off x="812800" y="469900"/>
            <a:ext cx="83312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588" y="469900"/>
            <a:ext cx="152401"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451600"/>
            <a:ext cx="91440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002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304" y="469616"/>
            <a:ext cx="9145304" cy="59820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73844" t="25940" r="5119"/>
          <a:stretch/>
        </p:blipFill>
        <p:spPr>
          <a:xfrm>
            <a:off x="7958894" y="6464403"/>
            <a:ext cx="1100887" cy="362563"/>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571" y="86898"/>
            <a:ext cx="589319" cy="785758"/>
          </a:xfrm>
          <a:prstGeom prst="rect">
            <a:avLst/>
          </a:prstGeom>
        </p:spPr>
      </p:pic>
      <p:sp>
        <p:nvSpPr>
          <p:cNvPr id="12" name="TextBox 11"/>
          <p:cNvSpPr txBox="1"/>
          <p:nvPr userDrawn="1"/>
        </p:nvSpPr>
        <p:spPr>
          <a:xfrm>
            <a:off x="6488404" y="54247"/>
            <a:ext cx="2505578" cy="707886"/>
          </a:xfrm>
          <a:prstGeom prst="rect">
            <a:avLst/>
          </a:prstGeom>
          <a:noFill/>
        </p:spPr>
        <p:txBody>
          <a:bodyPr wrap="square" rtlCol="0">
            <a:spAutoFit/>
          </a:bodyPr>
          <a:lstStyle/>
          <a:p>
            <a:pPr algn="r"/>
            <a:r>
              <a:rPr lang="en-GB" sz="2000" b="1" dirty="0">
                <a:solidFill>
                  <a:srgbClr val="E7E6E6">
                    <a:lumMod val="50000"/>
                  </a:srgbClr>
                </a:solidFill>
              </a:rPr>
              <a:t>Health and Wellbeing Service</a:t>
            </a:r>
          </a:p>
        </p:txBody>
      </p:sp>
      <p:sp>
        <p:nvSpPr>
          <p:cNvPr id="13" name="TextBox 12"/>
          <p:cNvSpPr txBox="1"/>
          <p:nvPr userDrawn="1"/>
        </p:nvSpPr>
        <p:spPr>
          <a:xfrm>
            <a:off x="137061" y="6516775"/>
            <a:ext cx="1710791" cy="523220"/>
          </a:xfrm>
          <a:prstGeom prst="rect">
            <a:avLst/>
          </a:prstGeom>
          <a:noFill/>
        </p:spPr>
        <p:txBody>
          <a:bodyPr wrap="square" rtlCol="0">
            <a:spAutoFit/>
          </a:bodyPr>
          <a:lstStyle/>
          <a:p>
            <a:r>
              <a:rPr lang="en-GB" sz="1400" b="1" dirty="0">
                <a:solidFill>
                  <a:srgbClr val="515151"/>
                </a:solidFill>
              </a:rPr>
              <a:t>www.leedsforlearning.co.uk</a:t>
            </a:r>
          </a:p>
        </p:txBody>
      </p:sp>
      <p:sp>
        <p:nvSpPr>
          <p:cNvPr id="2" name="Title Placeholder 1"/>
          <p:cNvSpPr>
            <a:spLocks noGrp="1"/>
          </p:cNvSpPr>
          <p:nvPr>
            <p:ph type="title"/>
          </p:nvPr>
        </p:nvSpPr>
        <p:spPr>
          <a:xfrm>
            <a:off x="628650" y="633744"/>
            <a:ext cx="7886700" cy="1056944"/>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965652" y="6476674"/>
            <a:ext cx="9324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3"/>
          </p:nvPr>
        </p:nvSpPr>
        <p:spPr>
          <a:xfrm>
            <a:off x="3095625" y="647667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369719" y="6476674"/>
            <a:ext cx="14107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cxnSp>
        <p:nvCxnSpPr>
          <p:cNvPr id="15" name="Straight Connector 14"/>
          <p:cNvCxnSpPr/>
          <p:nvPr userDrawn="1"/>
        </p:nvCxnSpPr>
        <p:spPr>
          <a:xfrm>
            <a:off x="812602" y="469616"/>
            <a:ext cx="8331398"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303" y="469632"/>
            <a:ext cx="151322"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6451699"/>
            <a:ext cx="91440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5397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6A3D"/>
        </a:buClr>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46A3D"/>
        </a:buClr>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46A3D"/>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46A3D"/>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46A3D"/>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AE4AFE0-907D-4891-8745-B3218AD8AB9C}"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4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4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38B23A-8DF8-4C70-A520-CBC53D982AC7}" type="slidenum">
              <a:rPr lang="en-GB" smtClean="0">
                <a:solidFill>
                  <a:prstClr val="black">
                    <a:tint val="75000"/>
                  </a:prstClr>
                </a:solidFill>
              </a:rPr>
              <a:pPr>
                <a:defRPr/>
              </a:pPr>
              <a:t>‹#›</a:t>
            </a:fld>
            <a:endParaRPr lang="en-GB" dirty="0">
              <a:solidFill>
                <a:prstClr val="black">
                  <a:tint val="75000"/>
                </a:prstClr>
              </a:solidFill>
            </a:endParaRPr>
          </a:p>
        </p:txBody>
      </p:sp>
      <p:sp>
        <p:nvSpPr>
          <p:cNvPr id="7" name="Rectangle 6"/>
          <p:cNvSpPr/>
          <p:nvPr userDrawn="1"/>
        </p:nvSpPr>
        <p:spPr>
          <a:xfrm>
            <a:off x="-1587" y="469900"/>
            <a:ext cx="9145588" cy="5981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8" name="Picture 8"/>
          <p:cNvPicPr>
            <a:picLocks noChangeAspect="1"/>
          </p:cNvPicPr>
          <p:nvPr userDrawn="1"/>
        </p:nvPicPr>
        <p:blipFill>
          <a:blip r:embed="rId13" cstate="print">
            <a:extLst>
              <a:ext uri="{28A0092B-C50C-407E-A947-70E740481C1C}">
                <a14:useLocalDpi xmlns:a14="http://schemas.microsoft.com/office/drawing/2010/main" val="0"/>
              </a:ext>
            </a:extLst>
          </a:blip>
          <a:srcRect l="73843" t="25940" r="5119"/>
          <a:stretch>
            <a:fillRect/>
          </a:stretch>
        </p:blipFill>
        <p:spPr bwMode="auto">
          <a:xfrm>
            <a:off x="7958203" y="6464300"/>
            <a:ext cx="1101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6" y="140096"/>
            <a:ext cx="631826" cy="62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userDrawn="1"/>
        </p:nvSpPr>
        <p:spPr bwMode="auto">
          <a:xfrm>
            <a:off x="5076084" y="53976"/>
            <a:ext cx="39187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101" charset="-128"/>
              </a:defRPr>
            </a:lvl1pPr>
            <a:lvl2pPr marL="742950" indent="-285750" eaLnBrk="0" hangingPunct="0">
              <a:defRPr>
                <a:solidFill>
                  <a:schemeClr val="tx1"/>
                </a:solidFill>
                <a:latin typeface="Arial" charset="0"/>
                <a:ea typeface="ヒラギノ角ゴ Pro W3" pitchFamily="-101" charset="-128"/>
              </a:defRPr>
            </a:lvl2pPr>
            <a:lvl3pPr marL="1143000" indent="-228600" eaLnBrk="0" hangingPunct="0">
              <a:defRPr>
                <a:solidFill>
                  <a:schemeClr val="tx1"/>
                </a:solidFill>
                <a:latin typeface="Arial" charset="0"/>
                <a:ea typeface="ヒラギノ角ゴ Pro W3" pitchFamily="-101" charset="-128"/>
              </a:defRPr>
            </a:lvl3pPr>
            <a:lvl4pPr marL="1600200" indent="-228600" eaLnBrk="0" hangingPunct="0">
              <a:defRPr>
                <a:solidFill>
                  <a:schemeClr val="tx1"/>
                </a:solidFill>
                <a:latin typeface="Arial" charset="0"/>
                <a:ea typeface="ヒラギノ角ゴ Pro W3" pitchFamily="-101" charset="-128"/>
              </a:defRPr>
            </a:lvl4pPr>
            <a:lvl5pPr marL="2057400" indent="-228600" eaLnBrk="0" hangingPunct="0">
              <a:defRPr>
                <a:solidFill>
                  <a:schemeClr val="tx1"/>
                </a:solidFill>
                <a:latin typeface="Arial" charset="0"/>
                <a:ea typeface="ヒラギノ角ゴ Pro W3" pitchFamily="-10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0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0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0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01" charset="-128"/>
              </a:defRPr>
            </a:lvl9pPr>
          </a:lstStyle>
          <a:p>
            <a:pPr algn="r" eaLnBrk="1" fontAlgn="base" hangingPunct="1">
              <a:spcBef>
                <a:spcPct val="0"/>
              </a:spcBef>
              <a:spcAft>
                <a:spcPct val="0"/>
              </a:spcAft>
              <a:defRPr/>
            </a:pPr>
            <a:r>
              <a:rPr lang="en-GB" altLang="en-US" sz="2000" b="1" dirty="0" smtClean="0">
                <a:solidFill>
                  <a:srgbClr val="767171"/>
                </a:solidFill>
                <a:latin typeface="Calibri" pitchFamily="34" charset="0"/>
              </a:rPr>
              <a:t>Health and Wellbeing Service</a:t>
            </a:r>
          </a:p>
        </p:txBody>
      </p:sp>
      <p:sp>
        <p:nvSpPr>
          <p:cNvPr id="11" name="TextBox 12"/>
          <p:cNvSpPr txBox="1">
            <a:spLocks noChangeArrowheads="1"/>
          </p:cNvSpPr>
          <p:nvPr userDrawn="1"/>
        </p:nvSpPr>
        <p:spPr bwMode="auto">
          <a:xfrm>
            <a:off x="136540" y="6516804"/>
            <a:ext cx="2635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101" charset="-128"/>
              </a:defRPr>
            </a:lvl1pPr>
            <a:lvl2pPr marL="742950" indent="-285750" eaLnBrk="0" hangingPunct="0">
              <a:defRPr>
                <a:solidFill>
                  <a:schemeClr val="tx1"/>
                </a:solidFill>
                <a:latin typeface="Arial" charset="0"/>
                <a:ea typeface="ヒラギノ角ゴ Pro W3" pitchFamily="-101" charset="-128"/>
              </a:defRPr>
            </a:lvl2pPr>
            <a:lvl3pPr marL="1143000" indent="-228600" eaLnBrk="0" hangingPunct="0">
              <a:defRPr>
                <a:solidFill>
                  <a:schemeClr val="tx1"/>
                </a:solidFill>
                <a:latin typeface="Arial" charset="0"/>
                <a:ea typeface="ヒラギノ角ゴ Pro W3" pitchFamily="-101" charset="-128"/>
              </a:defRPr>
            </a:lvl3pPr>
            <a:lvl4pPr marL="1600200" indent="-228600" eaLnBrk="0" hangingPunct="0">
              <a:defRPr>
                <a:solidFill>
                  <a:schemeClr val="tx1"/>
                </a:solidFill>
                <a:latin typeface="Arial" charset="0"/>
                <a:ea typeface="ヒラギノ角ゴ Pro W3" pitchFamily="-101" charset="-128"/>
              </a:defRPr>
            </a:lvl4pPr>
            <a:lvl5pPr marL="2057400" indent="-228600" eaLnBrk="0" hangingPunct="0">
              <a:defRPr>
                <a:solidFill>
                  <a:schemeClr val="tx1"/>
                </a:solidFill>
                <a:latin typeface="Arial" charset="0"/>
                <a:ea typeface="ヒラギノ角ゴ Pro W3" pitchFamily="-10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0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0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0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01" charset="-128"/>
              </a:defRPr>
            </a:lvl9pPr>
          </a:lstStyle>
          <a:p>
            <a:pPr eaLnBrk="1" fontAlgn="base" hangingPunct="1">
              <a:spcBef>
                <a:spcPct val="0"/>
              </a:spcBef>
              <a:spcAft>
                <a:spcPct val="0"/>
              </a:spcAft>
              <a:defRPr/>
            </a:pPr>
            <a:r>
              <a:rPr lang="en-GB" altLang="en-US" sz="1400" b="1" dirty="0" smtClean="0">
                <a:solidFill>
                  <a:srgbClr val="515151"/>
                </a:solidFill>
                <a:latin typeface="Calibri" pitchFamily="34" charset="0"/>
              </a:rPr>
              <a:t>www.leedsforlearning.co.uk</a:t>
            </a:r>
          </a:p>
        </p:txBody>
      </p:sp>
      <p:cxnSp>
        <p:nvCxnSpPr>
          <p:cNvPr id="12" name="Straight Connector 11"/>
          <p:cNvCxnSpPr/>
          <p:nvPr userDrawn="1"/>
        </p:nvCxnSpPr>
        <p:spPr>
          <a:xfrm>
            <a:off x="812800" y="469900"/>
            <a:ext cx="83312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588" y="469900"/>
            <a:ext cx="152401"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451600"/>
            <a:ext cx="91440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9870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304" y="469616"/>
            <a:ext cx="9145304" cy="59820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73844" t="25940" r="5119"/>
          <a:stretch/>
        </p:blipFill>
        <p:spPr>
          <a:xfrm>
            <a:off x="7958894" y="6464403"/>
            <a:ext cx="1100887" cy="362563"/>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571" y="86898"/>
            <a:ext cx="589319" cy="785758"/>
          </a:xfrm>
          <a:prstGeom prst="rect">
            <a:avLst/>
          </a:prstGeom>
        </p:spPr>
      </p:pic>
      <p:sp>
        <p:nvSpPr>
          <p:cNvPr id="12" name="TextBox 11"/>
          <p:cNvSpPr txBox="1"/>
          <p:nvPr userDrawn="1"/>
        </p:nvSpPr>
        <p:spPr>
          <a:xfrm>
            <a:off x="6488404" y="54247"/>
            <a:ext cx="2505578" cy="707886"/>
          </a:xfrm>
          <a:prstGeom prst="rect">
            <a:avLst/>
          </a:prstGeom>
          <a:noFill/>
        </p:spPr>
        <p:txBody>
          <a:bodyPr wrap="square" rtlCol="0">
            <a:spAutoFit/>
          </a:bodyPr>
          <a:lstStyle/>
          <a:p>
            <a:pPr algn="r"/>
            <a:r>
              <a:rPr lang="en-GB" sz="2000" b="1" dirty="0">
                <a:solidFill>
                  <a:srgbClr val="E7E6E6">
                    <a:lumMod val="50000"/>
                  </a:srgbClr>
                </a:solidFill>
              </a:rPr>
              <a:t>Health and Wellbeing Service</a:t>
            </a:r>
          </a:p>
        </p:txBody>
      </p:sp>
      <p:sp>
        <p:nvSpPr>
          <p:cNvPr id="13" name="TextBox 12"/>
          <p:cNvSpPr txBox="1"/>
          <p:nvPr userDrawn="1"/>
        </p:nvSpPr>
        <p:spPr>
          <a:xfrm>
            <a:off x="137061" y="6516775"/>
            <a:ext cx="1710791" cy="523220"/>
          </a:xfrm>
          <a:prstGeom prst="rect">
            <a:avLst/>
          </a:prstGeom>
          <a:noFill/>
        </p:spPr>
        <p:txBody>
          <a:bodyPr wrap="square" rtlCol="0">
            <a:spAutoFit/>
          </a:bodyPr>
          <a:lstStyle/>
          <a:p>
            <a:r>
              <a:rPr lang="en-GB" sz="1400" b="1" dirty="0">
                <a:solidFill>
                  <a:srgbClr val="515151"/>
                </a:solidFill>
              </a:rPr>
              <a:t>www.leedsforlearning.co.uk</a:t>
            </a:r>
          </a:p>
        </p:txBody>
      </p:sp>
      <p:sp>
        <p:nvSpPr>
          <p:cNvPr id="2" name="Title Placeholder 1"/>
          <p:cNvSpPr>
            <a:spLocks noGrp="1"/>
          </p:cNvSpPr>
          <p:nvPr>
            <p:ph type="title"/>
          </p:nvPr>
        </p:nvSpPr>
        <p:spPr>
          <a:xfrm>
            <a:off x="628650" y="633744"/>
            <a:ext cx="7886700" cy="1056944"/>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965652" y="6476674"/>
            <a:ext cx="9324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289A9-FCD4-47E8-99E5-0AEAB75ECE8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3"/>
          </p:nvPr>
        </p:nvSpPr>
        <p:spPr>
          <a:xfrm>
            <a:off x="3095625" y="647667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369719" y="6476674"/>
            <a:ext cx="14107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cxnSp>
        <p:nvCxnSpPr>
          <p:cNvPr id="15" name="Straight Connector 14"/>
          <p:cNvCxnSpPr/>
          <p:nvPr userDrawn="1"/>
        </p:nvCxnSpPr>
        <p:spPr>
          <a:xfrm>
            <a:off x="812602" y="469616"/>
            <a:ext cx="8331398"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303" y="469632"/>
            <a:ext cx="151322"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6451699"/>
            <a:ext cx="91440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1367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6A3D"/>
        </a:buClr>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46A3D"/>
        </a:buClr>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46A3D"/>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46A3D"/>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46A3D"/>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304" y="469616"/>
            <a:ext cx="9145304" cy="59820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9" name="Picture 8"/>
          <p:cNvPicPr>
            <a:picLocks noChangeAspect="1"/>
          </p:cNvPicPr>
          <p:nvPr userDrawn="1"/>
        </p:nvPicPr>
        <p:blipFill rotWithShape="1">
          <a:blip r:embed="rId15" cstate="print">
            <a:extLst>
              <a:ext uri="{28A0092B-C50C-407E-A947-70E740481C1C}">
                <a14:useLocalDpi xmlns:a14="http://schemas.microsoft.com/office/drawing/2010/main" val="0"/>
              </a:ext>
            </a:extLst>
          </a:blip>
          <a:srcRect l="73844" t="25940" r="5119"/>
          <a:stretch/>
        </p:blipFill>
        <p:spPr>
          <a:xfrm>
            <a:off x="7958890" y="6464395"/>
            <a:ext cx="1100887" cy="362563"/>
          </a:xfrm>
          <a:prstGeom prst="rect">
            <a:avLst/>
          </a:prstGeom>
        </p:spPr>
      </p:pic>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1567" y="86898"/>
            <a:ext cx="589319" cy="785758"/>
          </a:xfrm>
          <a:prstGeom prst="rect">
            <a:avLst/>
          </a:prstGeom>
        </p:spPr>
      </p:pic>
      <p:sp>
        <p:nvSpPr>
          <p:cNvPr id="12" name="TextBox 11"/>
          <p:cNvSpPr txBox="1"/>
          <p:nvPr userDrawn="1"/>
        </p:nvSpPr>
        <p:spPr>
          <a:xfrm>
            <a:off x="6488404" y="54248"/>
            <a:ext cx="2505578" cy="323165"/>
          </a:xfrm>
          <a:prstGeom prst="rect">
            <a:avLst/>
          </a:prstGeom>
          <a:noFill/>
        </p:spPr>
        <p:txBody>
          <a:bodyPr wrap="square" rtlCol="0">
            <a:spAutoFit/>
          </a:bodyPr>
          <a:lstStyle/>
          <a:p>
            <a:pPr algn="r"/>
            <a:r>
              <a:rPr lang="en-GB" sz="1500" b="1" dirty="0" smtClean="0">
                <a:solidFill>
                  <a:srgbClr val="E7E6E6">
                    <a:lumMod val="50000"/>
                  </a:srgbClr>
                </a:solidFill>
              </a:rPr>
              <a:t>Health and Wellbeing Service</a:t>
            </a:r>
            <a:endParaRPr lang="en-GB" sz="1500" b="1" dirty="0">
              <a:solidFill>
                <a:srgbClr val="E7E6E6">
                  <a:lumMod val="50000"/>
                </a:srgbClr>
              </a:solidFill>
            </a:endParaRPr>
          </a:p>
        </p:txBody>
      </p:sp>
      <p:sp>
        <p:nvSpPr>
          <p:cNvPr id="13" name="TextBox 12"/>
          <p:cNvSpPr txBox="1"/>
          <p:nvPr userDrawn="1"/>
        </p:nvSpPr>
        <p:spPr>
          <a:xfrm>
            <a:off x="137059" y="6516770"/>
            <a:ext cx="1710791" cy="415498"/>
          </a:xfrm>
          <a:prstGeom prst="rect">
            <a:avLst/>
          </a:prstGeom>
          <a:noFill/>
        </p:spPr>
        <p:txBody>
          <a:bodyPr wrap="square" rtlCol="0">
            <a:spAutoFit/>
          </a:bodyPr>
          <a:lstStyle/>
          <a:p>
            <a:r>
              <a:rPr lang="en-GB" sz="1050" b="1" dirty="0" smtClean="0">
                <a:solidFill>
                  <a:srgbClr val="515151"/>
                </a:solidFill>
              </a:rPr>
              <a:t>www.leedsforlearning.co.uk</a:t>
            </a:r>
            <a:endParaRPr lang="en-GB" sz="1050" b="1" dirty="0">
              <a:solidFill>
                <a:srgbClr val="515151"/>
              </a:solidFill>
            </a:endParaRPr>
          </a:p>
        </p:txBody>
      </p:sp>
      <p:sp>
        <p:nvSpPr>
          <p:cNvPr id="2" name="Title Placeholder 1"/>
          <p:cNvSpPr>
            <a:spLocks noGrp="1"/>
          </p:cNvSpPr>
          <p:nvPr>
            <p:ph type="title"/>
          </p:nvPr>
        </p:nvSpPr>
        <p:spPr>
          <a:xfrm>
            <a:off x="628650" y="633744"/>
            <a:ext cx="7886700" cy="1056944"/>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965650" y="6476666"/>
            <a:ext cx="93245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C934E4-6D11-45A0-8FDA-3FFCCC9DFE58}" type="datetime1">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3"/>
          </p:nvPr>
        </p:nvSpPr>
        <p:spPr>
          <a:xfrm>
            <a:off x="3095625" y="6476666"/>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369719" y="6476666"/>
            <a:ext cx="1410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7670A9-59C6-4C86-9C23-C8361252B19C}" type="slidenum">
              <a:rPr lang="en-GB" smtClean="0">
                <a:solidFill>
                  <a:prstClr val="black">
                    <a:tint val="75000"/>
                  </a:prstClr>
                </a:solidFill>
              </a:rPr>
              <a:pPr/>
              <a:t>‹#›</a:t>
            </a:fld>
            <a:endParaRPr lang="en-GB">
              <a:solidFill>
                <a:prstClr val="black">
                  <a:tint val="75000"/>
                </a:prstClr>
              </a:solidFill>
            </a:endParaRPr>
          </a:p>
        </p:txBody>
      </p:sp>
      <p:cxnSp>
        <p:nvCxnSpPr>
          <p:cNvPr id="15" name="Straight Connector 14"/>
          <p:cNvCxnSpPr/>
          <p:nvPr userDrawn="1"/>
        </p:nvCxnSpPr>
        <p:spPr>
          <a:xfrm>
            <a:off x="812602" y="469616"/>
            <a:ext cx="8331398"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303" y="469632"/>
            <a:ext cx="151322"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6451699"/>
            <a:ext cx="91440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4639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ftr="0" dt="0"/>
  <p:txStyles>
    <p:title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E46A3D"/>
        </a:buClr>
        <a:buFont typeface="Arial" panose="020B0604020202020204" pitchFamily="34" charset="0"/>
        <a:buChar char="•"/>
        <a:defRPr sz="27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E46A3D"/>
        </a:buClr>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E46A3D"/>
        </a:buClr>
        <a:buFont typeface="Arial" panose="020B0604020202020204" pitchFamily="34" charset="0"/>
        <a:buChar char="•"/>
        <a:defRPr sz="2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E46A3D"/>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E46A3D"/>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D4F13F10-BCF8-46F5-AC98-C7E1CCECEFBC}" type="datetimeFigureOut">
              <a:rPr lang="en-GB" smtClean="0">
                <a:solidFill>
                  <a:prstClr val="black">
                    <a:tint val="75000"/>
                  </a:prstClr>
                </a:solidFill>
              </a:rPr>
              <a:pPr/>
              <a:t>21/01/2018</a:t>
            </a:fld>
            <a:endParaRPr lang="en-GB">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76FCD3B4-5A7A-458D-8B0D-C521EBCEEDC0}"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76831040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73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AE4AFE0-907D-4891-8745-B3218AD8AB9C}" type="datetime1">
              <a:rPr lang="en-GB" smtClean="0">
                <a:solidFill>
                  <a:prstClr val="black">
                    <a:tint val="75000"/>
                  </a:prstClr>
                </a:solidFill>
              </a:rPr>
              <a:pPr>
                <a:defRPr/>
              </a:pPr>
              <a:t>21/01/2018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73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73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38B23A-8DF8-4C70-A520-CBC53D982AC7}" type="slidenum">
              <a:rPr lang="en-GB" smtClean="0">
                <a:solidFill>
                  <a:prstClr val="black">
                    <a:tint val="75000"/>
                  </a:prstClr>
                </a:solidFill>
              </a:rPr>
              <a:pPr>
                <a:defRPr/>
              </a:pPr>
              <a:t>‹#›</a:t>
            </a:fld>
            <a:endParaRPr lang="en-GB" dirty="0">
              <a:solidFill>
                <a:prstClr val="black">
                  <a:tint val="75000"/>
                </a:prstClr>
              </a:solidFill>
            </a:endParaRPr>
          </a:p>
        </p:txBody>
      </p:sp>
      <p:sp>
        <p:nvSpPr>
          <p:cNvPr id="7" name="Rectangle 6"/>
          <p:cNvSpPr/>
          <p:nvPr userDrawn="1"/>
        </p:nvSpPr>
        <p:spPr>
          <a:xfrm>
            <a:off x="-1587" y="469900"/>
            <a:ext cx="9145588" cy="5981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8" name="Picture 8"/>
          <p:cNvPicPr>
            <a:picLocks noChangeAspect="1"/>
          </p:cNvPicPr>
          <p:nvPr userDrawn="1"/>
        </p:nvPicPr>
        <p:blipFill>
          <a:blip r:embed="rId13" cstate="print">
            <a:extLst>
              <a:ext uri="{28A0092B-C50C-407E-A947-70E740481C1C}">
                <a14:useLocalDpi xmlns:a14="http://schemas.microsoft.com/office/drawing/2010/main" val="0"/>
              </a:ext>
            </a:extLst>
          </a:blip>
          <a:srcRect l="73843" t="25940" r="5119"/>
          <a:stretch>
            <a:fillRect/>
          </a:stretch>
        </p:blipFill>
        <p:spPr bwMode="auto">
          <a:xfrm>
            <a:off x="7958328" y="6464300"/>
            <a:ext cx="1101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6" y="140096"/>
            <a:ext cx="631826" cy="62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userDrawn="1"/>
        </p:nvSpPr>
        <p:spPr bwMode="auto">
          <a:xfrm>
            <a:off x="5076084" y="53976"/>
            <a:ext cx="39187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101" charset="-128"/>
              </a:defRPr>
            </a:lvl1pPr>
            <a:lvl2pPr marL="742950" indent="-285750" eaLnBrk="0" hangingPunct="0">
              <a:defRPr>
                <a:solidFill>
                  <a:schemeClr val="tx1"/>
                </a:solidFill>
                <a:latin typeface="Arial" charset="0"/>
                <a:ea typeface="ヒラギノ角ゴ Pro W3" pitchFamily="-101" charset="-128"/>
              </a:defRPr>
            </a:lvl2pPr>
            <a:lvl3pPr marL="1143000" indent="-228600" eaLnBrk="0" hangingPunct="0">
              <a:defRPr>
                <a:solidFill>
                  <a:schemeClr val="tx1"/>
                </a:solidFill>
                <a:latin typeface="Arial" charset="0"/>
                <a:ea typeface="ヒラギノ角ゴ Pro W3" pitchFamily="-101" charset="-128"/>
              </a:defRPr>
            </a:lvl3pPr>
            <a:lvl4pPr marL="1600200" indent="-228600" eaLnBrk="0" hangingPunct="0">
              <a:defRPr>
                <a:solidFill>
                  <a:schemeClr val="tx1"/>
                </a:solidFill>
                <a:latin typeface="Arial" charset="0"/>
                <a:ea typeface="ヒラギノ角ゴ Pro W3" pitchFamily="-101" charset="-128"/>
              </a:defRPr>
            </a:lvl4pPr>
            <a:lvl5pPr marL="2057400" indent="-228600" eaLnBrk="0" hangingPunct="0">
              <a:defRPr>
                <a:solidFill>
                  <a:schemeClr val="tx1"/>
                </a:solidFill>
                <a:latin typeface="Arial" charset="0"/>
                <a:ea typeface="ヒラギノ角ゴ Pro W3" pitchFamily="-10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0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0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0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01" charset="-128"/>
              </a:defRPr>
            </a:lvl9pPr>
          </a:lstStyle>
          <a:p>
            <a:pPr algn="r" eaLnBrk="1" fontAlgn="base" hangingPunct="1">
              <a:spcBef>
                <a:spcPct val="0"/>
              </a:spcBef>
              <a:spcAft>
                <a:spcPct val="0"/>
              </a:spcAft>
              <a:defRPr/>
            </a:pPr>
            <a:r>
              <a:rPr lang="en-GB" altLang="en-US" sz="2000" b="1" dirty="0" smtClean="0">
                <a:solidFill>
                  <a:srgbClr val="767171"/>
                </a:solidFill>
                <a:latin typeface="Calibri" pitchFamily="34" charset="0"/>
              </a:rPr>
              <a:t>Health and Wellbeing Service</a:t>
            </a:r>
          </a:p>
        </p:txBody>
      </p:sp>
      <p:sp>
        <p:nvSpPr>
          <p:cNvPr id="11" name="TextBox 12"/>
          <p:cNvSpPr txBox="1">
            <a:spLocks noChangeArrowheads="1"/>
          </p:cNvSpPr>
          <p:nvPr userDrawn="1"/>
        </p:nvSpPr>
        <p:spPr bwMode="auto">
          <a:xfrm>
            <a:off x="136540" y="6517054"/>
            <a:ext cx="2635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101" charset="-128"/>
              </a:defRPr>
            </a:lvl1pPr>
            <a:lvl2pPr marL="742950" indent="-285750" eaLnBrk="0" hangingPunct="0">
              <a:defRPr>
                <a:solidFill>
                  <a:schemeClr val="tx1"/>
                </a:solidFill>
                <a:latin typeface="Arial" charset="0"/>
                <a:ea typeface="ヒラギノ角ゴ Pro W3" pitchFamily="-101" charset="-128"/>
              </a:defRPr>
            </a:lvl2pPr>
            <a:lvl3pPr marL="1143000" indent="-228600" eaLnBrk="0" hangingPunct="0">
              <a:defRPr>
                <a:solidFill>
                  <a:schemeClr val="tx1"/>
                </a:solidFill>
                <a:latin typeface="Arial" charset="0"/>
                <a:ea typeface="ヒラギノ角ゴ Pro W3" pitchFamily="-101" charset="-128"/>
              </a:defRPr>
            </a:lvl3pPr>
            <a:lvl4pPr marL="1600200" indent="-228600" eaLnBrk="0" hangingPunct="0">
              <a:defRPr>
                <a:solidFill>
                  <a:schemeClr val="tx1"/>
                </a:solidFill>
                <a:latin typeface="Arial" charset="0"/>
                <a:ea typeface="ヒラギノ角ゴ Pro W3" pitchFamily="-101" charset="-128"/>
              </a:defRPr>
            </a:lvl4pPr>
            <a:lvl5pPr marL="2057400" indent="-228600" eaLnBrk="0" hangingPunct="0">
              <a:defRPr>
                <a:solidFill>
                  <a:schemeClr val="tx1"/>
                </a:solidFill>
                <a:latin typeface="Arial" charset="0"/>
                <a:ea typeface="ヒラギノ角ゴ Pro W3" pitchFamily="-10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0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0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0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01" charset="-128"/>
              </a:defRPr>
            </a:lvl9pPr>
          </a:lstStyle>
          <a:p>
            <a:pPr eaLnBrk="1" fontAlgn="base" hangingPunct="1">
              <a:spcBef>
                <a:spcPct val="0"/>
              </a:spcBef>
              <a:spcAft>
                <a:spcPct val="0"/>
              </a:spcAft>
              <a:defRPr/>
            </a:pPr>
            <a:r>
              <a:rPr lang="en-GB" altLang="en-US" sz="1400" b="1" dirty="0" smtClean="0">
                <a:solidFill>
                  <a:srgbClr val="515151"/>
                </a:solidFill>
                <a:latin typeface="Calibri" pitchFamily="34" charset="0"/>
              </a:rPr>
              <a:t>www.leedsforlearning.co.uk</a:t>
            </a:r>
          </a:p>
        </p:txBody>
      </p:sp>
      <p:cxnSp>
        <p:nvCxnSpPr>
          <p:cNvPr id="12" name="Straight Connector 11"/>
          <p:cNvCxnSpPr/>
          <p:nvPr userDrawn="1"/>
        </p:nvCxnSpPr>
        <p:spPr>
          <a:xfrm>
            <a:off x="812800" y="469900"/>
            <a:ext cx="83312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588" y="469900"/>
            <a:ext cx="152401"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451600"/>
            <a:ext cx="91440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36914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rct=j&amp;q=&amp;esrc=s&amp;source=images&amp;cd=&amp;cad=rja&amp;uact=8&amp;ved=0ahUKEwjWheSqpYfQAhULDMAKHbEAAysQjRwIBw&amp;url=https://www.dreamstime.com/illustration/sad-couple-young-girl-boy-2.html&amp;bvm=bv.137132246,d.ZGg&amp;psig=AFQjCNHqitK2yuAzI5pMGg_G-64pS4zd-A&amp;ust=1478080535945706" TargetMode="Externa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hyperlink" Target="http://www.myhealthmyschoolsurvey.org.uk/"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mindmatechampions.org.uk/" TargetMode="Externa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hyperlink" Target="mailto:helen.smithies@leeds.gov.uk"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hyperlink" Target="http://www.healthyschools.org.uk/" TargetMode="External"/><Relationship Id="rId4" Type="http://schemas.openxmlformats.org/officeDocument/2006/relationships/hyperlink" Target="http://www.schoolwellbeing.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916832"/>
            <a:ext cx="6858000" cy="2387600"/>
          </a:xfrm>
        </p:spPr>
        <p:txBody>
          <a:bodyPr/>
          <a:lstStyle/>
          <a:p>
            <a:r>
              <a:rPr lang="en-GB" dirty="0" smtClean="0">
                <a:solidFill>
                  <a:srgbClr val="002060"/>
                </a:solidFill>
              </a:rPr>
              <a:t>Bereaved children and young people in Leeds schools… what are we doing to help?</a:t>
            </a:r>
            <a:endParaRPr lang="en-GB" dirty="0">
              <a:solidFill>
                <a:srgbClr val="002060"/>
              </a:solidFill>
            </a:endParaRPr>
          </a:p>
        </p:txBody>
      </p:sp>
      <p:pic>
        <p:nvPicPr>
          <p:cNvPr id="3074" name="Picture 2" descr="Image result for sad child silhouet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509128"/>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99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670A9-59C6-4C86-9C23-C8361252B19C}" type="slidenum">
              <a:rPr lang="en-GB" smtClean="0">
                <a:solidFill>
                  <a:prstClr val="black">
                    <a:tint val="75000"/>
                  </a:prstClr>
                </a:solidFill>
              </a:rPr>
              <a:pPr/>
              <a:t>10</a:t>
            </a:fld>
            <a:endParaRPr lang="en-GB">
              <a:solidFill>
                <a:prstClr val="black">
                  <a:tint val="75000"/>
                </a:prstClr>
              </a:solidFill>
            </a:endParaRPr>
          </a:p>
        </p:txBody>
      </p:sp>
      <p:sp>
        <p:nvSpPr>
          <p:cNvPr id="5" name="Rectangle 4"/>
          <p:cNvSpPr/>
          <p:nvPr/>
        </p:nvSpPr>
        <p:spPr>
          <a:xfrm>
            <a:off x="871434" y="800100"/>
            <a:ext cx="5030929" cy="438582"/>
          </a:xfrm>
          <a:prstGeom prst="rect">
            <a:avLst/>
          </a:prstGeom>
          <a:noFill/>
        </p:spPr>
        <p:txBody>
          <a:bodyPr wrap="none" lIns="68580" tIns="34290" rIns="68580" bIns="34290">
            <a:spAutoFit/>
          </a:bodyPr>
          <a:lstStyle/>
          <a:p>
            <a:r>
              <a:rPr lang="en-US" sz="2400" b="1" dirty="0">
                <a:ln w="18000">
                  <a:solidFill>
                    <a:srgbClr val="ED7D31">
                      <a:satMod val="140000"/>
                    </a:srgbClr>
                  </a:solidFill>
                  <a:prstDash val="solid"/>
                  <a:miter lim="800000"/>
                </a:ln>
                <a:solidFill>
                  <a:srgbClr val="ED7D31"/>
                </a:solidFill>
                <a:effectLst>
                  <a:outerShdw blurRad="25500" dist="23000" dir="7020000" algn="tl">
                    <a:srgbClr val="000000">
                      <a:alpha val="50000"/>
                    </a:srgbClr>
                  </a:outerShdw>
                </a:effectLst>
              </a:rPr>
              <a:t>www.myhealthmyschoolsurvey.org.uk</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237" y="4314825"/>
            <a:ext cx="1622764" cy="135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032" y="1247179"/>
            <a:ext cx="2035969" cy="109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5"/>
          <a:srcRect l="55440" t="8491" r="3918" b="5872"/>
          <a:stretch/>
        </p:blipFill>
        <p:spPr>
          <a:xfrm>
            <a:off x="92675" y="1284330"/>
            <a:ext cx="6793127" cy="4285016"/>
          </a:xfrm>
          <a:prstGeom prst="rect">
            <a:avLst/>
          </a:prstGeom>
        </p:spPr>
      </p:pic>
      <p:sp>
        <p:nvSpPr>
          <p:cNvPr id="6" name="Down Arrow 5"/>
          <p:cNvSpPr/>
          <p:nvPr/>
        </p:nvSpPr>
        <p:spPr>
          <a:xfrm rot="2585698">
            <a:off x="3019436" y="1425793"/>
            <a:ext cx="363474" cy="1219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9" name="Down Arrow 8"/>
          <p:cNvSpPr/>
          <p:nvPr/>
        </p:nvSpPr>
        <p:spPr>
          <a:xfrm rot="5400000">
            <a:off x="1604725" y="4252653"/>
            <a:ext cx="363474" cy="1219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 name="TextBox 2"/>
          <p:cNvSpPr txBox="1"/>
          <p:nvPr/>
        </p:nvSpPr>
        <p:spPr>
          <a:xfrm>
            <a:off x="3209925" y="3426837"/>
            <a:ext cx="3476625" cy="2031325"/>
          </a:xfrm>
          <a:prstGeom prst="rect">
            <a:avLst/>
          </a:prstGeom>
          <a:noFill/>
          <a:ln>
            <a:solidFill>
              <a:srgbClr val="00B0F0"/>
            </a:solidFill>
          </a:ln>
        </p:spPr>
        <p:txBody>
          <a:bodyPr wrap="square" rtlCol="0">
            <a:spAutoFit/>
          </a:bodyPr>
          <a:lstStyle/>
          <a:p>
            <a:pPr algn="ctr"/>
            <a:r>
              <a:rPr lang="en-GB" b="1" u="sng" dirty="0">
                <a:solidFill>
                  <a:srgbClr val="E46A3D"/>
                </a:solidFill>
              </a:rPr>
              <a:t>2016-17</a:t>
            </a:r>
          </a:p>
          <a:p>
            <a:pPr algn="ctr"/>
            <a:r>
              <a:rPr lang="en-GB" b="1" dirty="0">
                <a:solidFill>
                  <a:srgbClr val="E46A3D"/>
                </a:solidFill>
              </a:rPr>
              <a:t>117 schools completed the survey</a:t>
            </a:r>
          </a:p>
          <a:p>
            <a:pPr algn="ctr"/>
            <a:r>
              <a:rPr lang="en-GB" b="1" dirty="0">
                <a:solidFill>
                  <a:srgbClr val="E46A3D"/>
                </a:solidFill>
              </a:rPr>
              <a:t>Primary – 6360</a:t>
            </a:r>
          </a:p>
          <a:p>
            <a:pPr algn="ctr"/>
            <a:r>
              <a:rPr lang="en-GB" b="1" dirty="0">
                <a:solidFill>
                  <a:srgbClr val="E46A3D"/>
                </a:solidFill>
              </a:rPr>
              <a:t>Secondary – 4554</a:t>
            </a:r>
          </a:p>
          <a:p>
            <a:pPr algn="ctr"/>
            <a:r>
              <a:rPr lang="en-GB" b="1" dirty="0">
                <a:solidFill>
                  <a:srgbClr val="E46A3D"/>
                </a:solidFill>
              </a:rPr>
              <a:t>Total - 10914</a:t>
            </a:r>
          </a:p>
          <a:p>
            <a:pPr algn="ctr"/>
            <a:r>
              <a:rPr lang="en-GB" b="1" dirty="0">
                <a:solidFill>
                  <a:srgbClr val="E46A3D"/>
                </a:solidFill>
              </a:rPr>
              <a:t>¼ of the NOR population completed the survey</a:t>
            </a:r>
          </a:p>
        </p:txBody>
      </p:sp>
      <p:sp>
        <p:nvSpPr>
          <p:cNvPr id="10" name="TextBox 9"/>
          <p:cNvSpPr txBox="1"/>
          <p:nvPr/>
        </p:nvSpPr>
        <p:spPr>
          <a:xfrm>
            <a:off x="92675" y="2951391"/>
            <a:ext cx="3215847" cy="1754326"/>
          </a:xfrm>
          <a:prstGeom prst="rect">
            <a:avLst/>
          </a:prstGeom>
          <a:solidFill>
            <a:srgbClr val="00B050"/>
          </a:solidFill>
        </p:spPr>
        <p:txBody>
          <a:bodyPr wrap="square" rtlCol="0">
            <a:spAutoFit/>
          </a:bodyPr>
          <a:lstStyle/>
          <a:p>
            <a:pPr algn="ctr"/>
            <a:r>
              <a:rPr lang="en-GB" sz="3600" b="1" dirty="0">
                <a:solidFill>
                  <a:srgbClr val="FFFF00"/>
                </a:solidFill>
              </a:rPr>
              <a:t>All Schools need to re-register !!</a:t>
            </a:r>
            <a:endParaRPr lang="en-GB" sz="2400" b="1" dirty="0">
              <a:solidFill>
                <a:srgbClr val="FFFF00"/>
              </a:solidFill>
            </a:endParaRPr>
          </a:p>
        </p:txBody>
      </p:sp>
      <p:sp>
        <p:nvSpPr>
          <p:cNvPr id="11" name="TextBox 10"/>
          <p:cNvSpPr txBox="1"/>
          <p:nvPr/>
        </p:nvSpPr>
        <p:spPr>
          <a:xfrm rot="19345819">
            <a:off x="6053017" y="3532661"/>
            <a:ext cx="4077258" cy="992579"/>
          </a:xfrm>
          <a:prstGeom prst="rect">
            <a:avLst/>
          </a:prstGeom>
          <a:solidFill>
            <a:srgbClr val="00B0F0"/>
          </a:solidFill>
        </p:spPr>
        <p:txBody>
          <a:bodyPr wrap="square" rtlCol="0">
            <a:spAutoFit/>
          </a:bodyPr>
          <a:lstStyle/>
          <a:p>
            <a:pPr algn="ctr"/>
            <a:r>
              <a:rPr lang="en-GB" b="1" dirty="0">
                <a:solidFill>
                  <a:srgbClr val="E46A3D"/>
                </a:solidFill>
                <a:hlinkClick r:id="rId6"/>
              </a:rPr>
              <a:t>www.myhealthmyschoolsurvey.org.uk</a:t>
            </a:r>
            <a:endParaRPr lang="en-GB" b="1" dirty="0">
              <a:solidFill>
                <a:srgbClr val="E46A3D"/>
              </a:solidFill>
            </a:endParaRPr>
          </a:p>
          <a:p>
            <a:r>
              <a:rPr lang="en-GB" sz="4050" b="1" dirty="0">
                <a:solidFill>
                  <a:srgbClr val="E46A3D"/>
                </a:solidFill>
              </a:rPr>
              <a:t>Live Oct 2017</a:t>
            </a:r>
            <a:endParaRPr lang="en-GB" sz="2700" b="1" dirty="0">
              <a:solidFill>
                <a:srgbClr val="E46A3D"/>
              </a:solidFill>
            </a:endParaRPr>
          </a:p>
        </p:txBody>
      </p:sp>
      <p:sp>
        <p:nvSpPr>
          <p:cNvPr id="12" name="7-Point Star 11"/>
          <p:cNvSpPr/>
          <p:nvPr/>
        </p:nvSpPr>
        <p:spPr>
          <a:xfrm>
            <a:off x="5900840" y="2263791"/>
            <a:ext cx="1862919" cy="1320421"/>
          </a:xfrm>
          <a:prstGeom prst="star7">
            <a:avLst/>
          </a:prstGeom>
          <a:solidFill>
            <a:srgbClr val="E46A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3" name="TextBox 12"/>
          <p:cNvSpPr txBox="1"/>
          <p:nvPr/>
        </p:nvSpPr>
        <p:spPr>
          <a:xfrm>
            <a:off x="6406173" y="2559602"/>
            <a:ext cx="852254" cy="923330"/>
          </a:xfrm>
          <a:prstGeom prst="rect">
            <a:avLst/>
          </a:prstGeom>
          <a:noFill/>
        </p:spPr>
        <p:txBody>
          <a:bodyPr wrap="square" rtlCol="0">
            <a:spAutoFit/>
          </a:bodyPr>
          <a:lstStyle/>
          <a:p>
            <a:pPr algn="ctr"/>
            <a:r>
              <a:rPr lang="en-GB" sz="2700" b="1" dirty="0">
                <a:solidFill>
                  <a:srgbClr val="0070C0"/>
                </a:solidFill>
              </a:rPr>
              <a:t>11</a:t>
            </a:r>
            <a:r>
              <a:rPr lang="en-GB" sz="2700" b="1" baseline="30000" dirty="0">
                <a:solidFill>
                  <a:srgbClr val="0070C0"/>
                </a:solidFill>
              </a:rPr>
              <a:t>th</a:t>
            </a:r>
            <a:r>
              <a:rPr lang="en-GB" sz="2700" b="1" dirty="0">
                <a:solidFill>
                  <a:srgbClr val="0070C0"/>
                </a:solidFill>
              </a:rPr>
              <a:t> Year</a:t>
            </a:r>
          </a:p>
        </p:txBody>
      </p:sp>
    </p:spTree>
    <p:extLst>
      <p:ext uri="{BB962C8B-B14F-4D97-AF65-F5344CB8AC3E}">
        <p14:creationId xmlns:p14="http://schemas.microsoft.com/office/powerpoint/2010/main" val="5134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Clr>
                <a:schemeClr val="accent6">
                  <a:lumMod val="75000"/>
                </a:schemeClr>
              </a:buClr>
              <a:buNone/>
              <a:defRPr/>
            </a:pPr>
            <a:r>
              <a:rPr lang="en-GB" b="1" u="sng" dirty="0">
                <a:solidFill>
                  <a:srgbClr val="002060"/>
                </a:solidFill>
              </a:rPr>
              <a:t>Sections</a:t>
            </a:r>
          </a:p>
          <a:p>
            <a:pPr>
              <a:buClr>
                <a:schemeClr val="accent6">
                  <a:lumMod val="75000"/>
                </a:schemeClr>
              </a:buClr>
              <a:defRPr/>
            </a:pPr>
            <a:r>
              <a:rPr lang="en-GB" b="1" dirty="0">
                <a:solidFill>
                  <a:srgbClr val="002060"/>
                </a:solidFill>
              </a:rPr>
              <a:t>Healthy Eating</a:t>
            </a:r>
          </a:p>
          <a:p>
            <a:pPr>
              <a:buClr>
                <a:schemeClr val="accent6">
                  <a:lumMod val="75000"/>
                </a:schemeClr>
              </a:buClr>
              <a:defRPr/>
            </a:pPr>
            <a:r>
              <a:rPr lang="en-GB" b="1" dirty="0">
                <a:solidFill>
                  <a:srgbClr val="00B050"/>
                </a:solidFill>
              </a:rPr>
              <a:t>Social, Emotional &amp; Mental Health</a:t>
            </a:r>
          </a:p>
          <a:p>
            <a:pPr>
              <a:buClr>
                <a:schemeClr val="accent6">
                  <a:lumMod val="75000"/>
                </a:schemeClr>
              </a:buClr>
              <a:defRPr/>
            </a:pPr>
            <a:r>
              <a:rPr lang="en-GB" b="1" dirty="0">
                <a:solidFill>
                  <a:srgbClr val="002060"/>
                </a:solidFill>
              </a:rPr>
              <a:t>PE, School Sport and Physical Activity</a:t>
            </a:r>
          </a:p>
          <a:p>
            <a:pPr>
              <a:buClr>
                <a:schemeClr val="accent6">
                  <a:lumMod val="75000"/>
                </a:schemeClr>
              </a:buClr>
              <a:defRPr/>
            </a:pPr>
            <a:r>
              <a:rPr lang="en-GB" b="1" dirty="0">
                <a:solidFill>
                  <a:srgbClr val="002060"/>
                </a:solidFill>
              </a:rPr>
              <a:t>Drugs, Alcohol &amp; Tobacco</a:t>
            </a:r>
          </a:p>
          <a:p>
            <a:pPr>
              <a:buClr>
                <a:schemeClr val="accent6">
                  <a:lumMod val="75000"/>
                </a:schemeClr>
              </a:buClr>
              <a:defRPr/>
            </a:pPr>
            <a:r>
              <a:rPr lang="en-GB" b="1" dirty="0">
                <a:solidFill>
                  <a:srgbClr val="002060"/>
                </a:solidFill>
              </a:rPr>
              <a:t>Sexual Health</a:t>
            </a:r>
          </a:p>
          <a:p>
            <a:pPr>
              <a:buClr>
                <a:schemeClr val="accent6">
                  <a:lumMod val="75000"/>
                </a:schemeClr>
              </a:buClr>
              <a:defRPr/>
            </a:pPr>
            <a:r>
              <a:rPr lang="en-GB" b="1" dirty="0">
                <a:solidFill>
                  <a:srgbClr val="002060"/>
                </a:solidFill>
              </a:rPr>
              <a:t>Safety &amp; Anti-bullying</a:t>
            </a:r>
          </a:p>
          <a:p>
            <a:pPr>
              <a:buClr>
                <a:schemeClr val="accent6">
                  <a:lumMod val="75000"/>
                </a:schemeClr>
              </a:buClr>
              <a:defRPr/>
            </a:pPr>
            <a:r>
              <a:rPr lang="en-GB" b="1" dirty="0">
                <a:solidFill>
                  <a:srgbClr val="002060"/>
                </a:solidFill>
              </a:rPr>
              <a:t>My School</a:t>
            </a:r>
          </a:p>
          <a:p>
            <a:endParaRPr lang="en-GB" dirty="0"/>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11</a:t>
            </a:fld>
            <a:endParaRPr lang="en-GB" dirty="0">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4" y="2"/>
            <a:ext cx="914400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81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7950"/>
            <a:ext cx="8229600" cy="1143000"/>
          </a:xfrm>
        </p:spPr>
        <p:txBody>
          <a:bodyPr>
            <a:normAutofit/>
          </a:bodyPr>
          <a:lstStyle/>
          <a:p>
            <a:pPr algn="l"/>
            <a:r>
              <a:rPr lang="en-GB" sz="2400" b="1" dirty="0" smtClean="0">
                <a:solidFill>
                  <a:srgbClr val="002060"/>
                </a:solidFill>
              </a:rPr>
              <a:t>My Health My School Survey</a:t>
            </a:r>
            <a:endParaRPr lang="en-GB" sz="24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12</a:t>
            </a:fld>
            <a:endParaRPr lang="en-GB" dirty="0">
              <a:solidFill>
                <a:prstClr val="black">
                  <a:tint val="75000"/>
                </a:prstClr>
              </a:solidFill>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82" t="11459" r="19141" b="31714"/>
          <a:stretch/>
        </p:blipFill>
        <p:spPr bwMode="auto">
          <a:xfrm>
            <a:off x="179512" y="1052736"/>
            <a:ext cx="423605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620688"/>
            <a:ext cx="3456384" cy="573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061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rmAutofit fontScale="90000"/>
          </a:bodyPr>
          <a:lstStyle/>
          <a:p>
            <a:pPr algn="l"/>
            <a:r>
              <a:rPr lang="en-GB" b="1" dirty="0" smtClean="0">
                <a:solidFill>
                  <a:srgbClr val="002060"/>
                </a:solidFill>
              </a:rPr>
              <a:t>Within the last 12 months, has anyone close to you died?</a:t>
            </a:r>
            <a:endParaRPr lang="en-GB" b="1" dirty="0">
              <a:solidFill>
                <a:srgbClr val="002060"/>
              </a:solidFill>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13</a:t>
            </a:fld>
            <a:endParaRPr lang="en-GB" dirty="0">
              <a:solidFill>
                <a:prstClr val="black">
                  <a:tint val="75000"/>
                </a:prstClr>
              </a:solidFill>
            </a:endParaRPr>
          </a:p>
        </p:txBody>
      </p:sp>
      <p:sp>
        <p:nvSpPr>
          <p:cNvPr id="6" name="Content Placeholder 5"/>
          <p:cNvSpPr>
            <a:spLocks noGrp="1"/>
          </p:cNvSpPr>
          <p:nvPr>
            <p:ph idx="1"/>
          </p:nvPr>
        </p:nvSpPr>
        <p:spPr>
          <a:xfrm>
            <a:off x="395536" y="1988842"/>
            <a:ext cx="8229600" cy="4525963"/>
          </a:xfrm>
        </p:spPr>
        <p:txBody>
          <a:bodyPr/>
          <a:lstStyle/>
          <a:p>
            <a:pPr marL="0" indent="0">
              <a:buNone/>
            </a:pPr>
            <a:r>
              <a:rPr lang="en-GB" b="1" dirty="0" smtClean="0">
                <a:solidFill>
                  <a:schemeClr val="accent6">
                    <a:lumMod val="75000"/>
                  </a:schemeClr>
                </a:solidFill>
              </a:rPr>
              <a:t>Yes – someone who lives in my house (e.g. parent, brother, sister): </a:t>
            </a:r>
            <a:endParaRPr lang="en-GB" b="1" dirty="0">
              <a:solidFill>
                <a:schemeClr val="accent6">
                  <a:lumMod val="75000"/>
                </a:schemeClr>
              </a:solidFill>
            </a:endParaRPr>
          </a:p>
        </p:txBody>
      </p:sp>
      <p:sp>
        <p:nvSpPr>
          <p:cNvPr id="8" name="Rounded Rectangular Callout 7"/>
          <p:cNvSpPr/>
          <p:nvPr/>
        </p:nvSpPr>
        <p:spPr>
          <a:xfrm>
            <a:off x="626127" y="4077072"/>
            <a:ext cx="3384376"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Year 5 &amp; 6</a:t>
            </a:r>
          </a:p>
          <a:p>
            <a:pPr algn="ctr"/>
            <a:r>
              <a:rPr lang="en-GB" sz="2800" b="1" dirty="0" smtClean="0"/>
              <a:t>2.72% (173 pupils) </a:t>
            </a:r>
          </a:p>
          <a:p>
            <a:pPr algn="ctr"/>
            <a:endParaRPr lang="en-GB" dirty="0"/>
          </a:p>
        </p:txBody>
      </p:sp>
      <p:sp>
        <p:nvSpPr>
          <p:cNvPr id="9" name="Rounded Rectangular Callout 8"/>
          <p:cNvSpPr/>
          <p:nvPr/>
        </p:nvSpPr>
        <p:spPr>
          <a:xfrm>
            <a:off x="5091756" y="3140968"/>
            <a:ext cx="3384376" cy="1584176"/>
          </a:xfrm>
          <a:prstGeom prst="wedgeRoundRectCallou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Years 7, 9 &amp; 11</a:t>
            </a:r>
          </a:p>
          <a:p>
            <a:pPr algn="ctr"/>
            <a:r>
              <a:rPr lang="en-GB" sz="2800" b="1" dirty="0" smtClean="0"/>
              <a:t>2.57% (117 </a:t>
            </a:r>
            <a:r>
              <a:rPr lang="en-GB" sz="2800" b="1" dirty="0"/>
              <a:t>pupils) </a:t>
            </a:r>
          </a:p>
          <a:p>
            <a:pPr algn="ctr"/>
            <a:endParaRPr lang="en-GB" dirty="0"/>
          </a:p>
        </p:txBody>
      </p:sp>
    </p:spTree>
    <p:extLst>
      <p:ext uri="{BB962C8B-B14F-4D97-AF65-F5344CB8AC3E}">
        <p14:creationId xmlns:p14="http://schemas.microsoft.com/office/powerpoint/2010/main" val="154473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Autofit/>
          </a:bodyPr>
          <a:lstStyle/>
          <a:p>
            <a:pPr algn="l"/>
            <a:r>
              <a:rPr lang="en-GB" sz="3600" b="1" dirty="0" smtClean="0">
                <a:solidFill>
                  <a:srgbClr val="002060"/>
                </a:solidFill>
              </a:rPr>
              <a:t>If you needed it, were you supported by school to help you deal with this death? </a:t>
            </a:r>
            <a:endParaRPr lang="en-GB" sz="36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14</a:t>
            </a:fld>
            <a:endParaRPr lang="en-GB" dirty="0">
              <a:solidFill>
                <a:prstClr val="black">
                  <a:tint val="75000"/>
                </a:prstClr>
              </a:solidFill>
            </a:endParaRPr>
          </a:p>
        </p:txBody>
      </p:sp>
      <p:sp>
        <p:nvSpPr>
          <p:cNvPr id="6" name="Content Placeholder 5"/>
          <p:cNvSpPr>
            <a:spLocks noGrp="1"/>
          </p:cNvSpPr>
          <p:nvPr>
            <p:ph idx="1"/>
          </p:nvPr>
        </p:nvSpPr>
        <p:spPr>
          <a:xfrm>
            <a:off x="395536" y="1988842"/>
            <a:ext cx="8229600" cy="4525963"/>
          </a:xfrm>
        </p:spPr>
        <p:txBody>
          <a:bodyPr/>
          <a:lstStyle/>
          <a:p>
            <a:pPr marL="0" indent="0">
              <a:buNone/>
            </a:pPr>
            <a:r>
              <a:rPr lang="en-GB" b="1" dirty="0" smtClean="0">
                <a:solidFill>
                  <a:schemeClr val="accent6">
                    <a:lumMod val="75000"/>
                  </a:schemeClr>
                </a:solidFill>
              </a:rPr>
              <a:t>No, I had no support from either my school or anywhere else:</a:t>
            </a:r>
            <a:endParaRPr lang="en-GB" b="1" dirty="0">
              <a:solidFill>
                <a:schemeClr val="accent6">
                  <a:lumMod val="75000"/>
                </a:schemeClr>
              </a:solidFill>
            </a:endParaRPr>
          </a:p>
        </p:txBody>
      </p:sp>
      <p:sp>
        <p:nvSpPr>
          <p:cNvPr id="8" name="Rounded Rectangular Callout 7"/>
          <p:cNvSpPr/>
          <p:nvPr/>
        </p:nvSpPr>
        <p:spPr>
          <a:xfrm>
            <a:off x="626127" y="4077072"/>
            <a:ext cx="3384376"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rPr>
              <a:t>Year 5 &amp; 6</a:t>
            </a:r>
          </a:p>
          <a:p>
            <a:pPr algn="ctr"/>
            <a:r>
              <a:rPr lang="en-GB" sz="2800" b="1" dirty="0" smtClean="0">
                <a:solidFill>
                  <a:prstClr val="white"/>
                </a:solidFill>
              </a:rPr>
              <a:t>5.77% (154 pupils) </a:t>
            </a:r>
          </a:p>
          <a:p>
            <a:pPr algn="ctr"/>
            <a:endParaRPr lang="en-GB" dirty="0">
              <a:solidFill>
                <a:prstClr val="white"/>
              </a:solidFill>
            </a:endParaRPr>
          </a:p>
        </p:txBody>
      </p:sp>
      <p:sp>
        <p:nvSpPr>
          <p:cNvPr id="9" name="Rounded Rectangular Callout 8"/>
          <p:cNvSpPr/>
          <p:nvPr/>
        </p:nvSpPr>
        <p:spPr>
          <a:xfrm>
            <a:off x="5091756" y="3140968"/>
            <a:ext cx="3384376" cy="1584176"/>
          </a:xfrm>
          <a:prstGeom prst="wedgeRoundRectCallou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rPr>
              <a:t>Years 7, 9 &amp; 11</a:t>
            </a:r>
          </a:p>
          <a:p>
            <a:pPr algn="ctr"/>
            <a:r>
              <a:rPr lang="en-GB" sz="2800" b="1" dirty="0" smtClean="0">
                <a:solidFill>
                  <a:prstClr val="white"/>
                </a:solidFill>
              </a:rPr>
              <a:t>11.93% (169 </a:t>
            </a:r>
            <a:r>
              <a:rPr lang="en-GB" sz="2800" b="1" dirty="0">
                <a:solidFill>
                  <a:prstClr val="white"/>
                </a:solidFill>
              </a:rPr>
              <a:t>pupils) </a:t>
            </a:r>
          </a:p>
          <a:p>
            <a:pPr algn="ctr"/>
            <a:endParaRPr lang="en-GB" dirty="0">
              <a:solidFill>
                <a:prstClr val="white"/>
              </a:solidFill>
            </a:endParaRPr>
          </a:p>
        </p:txBody>
      </p:sp>
    </p:spTree>
    <p:extLst>
      <p:ext uri="{BB962C8B-B14F-4D97-AF65-F5344CB8AC3E}">
        <p14:creationId xmlns:p14="http://schemas.microsoft.com/office/powerpoint/2010/main" val="31098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Autofit/>
          </a:bodyPr>
          <a:lstStyle/>
          <a:p>
            <a:pPr algn="l"/>
            <a:r>
              <a:rPr lang="en-GB" sz="3200" b="1" dirty="0">
                <a:solidFill>
                  <a:srgbClr val="002060"/>
                </a:solidFill>
              </a:rPr>
              <a:t>Which of the following things do you worry about the most? (Multi response – tick all that apply)</a:t>
            </a: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15</a:t>
            </a:fld>
            <a:endParaRPr lang="en-GB" dirty="0">
              <a:solidFill>
                <a:prstClr val="black">
                  <a:tint val="75000"/>
                </a:prstClr>
              </a:solidFill>
            </a:endParaRPr>
          </a:p>
        </p:txBody>
      </p:sp>
      <p:sp>
        <p:nvSpPr>
          <p:cNvPr id="6" name="Content Placeholder 5"/>
          <p:cNvSpPr>
            <a:spLocks noGrp="1"/>
          </p:cNvSpPr>
          <p:nvPr>
            <p:ph idx="1"/>
          </p:nvPr>
        </p:nvSpPr>
        <p:spPr>
          <a:xfrm>
            <a:off x="395536" y="2132863"/>
            <a:ext cx="8229600" cy="4525963"/>
          </a:xfrm>
        </p:spPr>
        <p:txBody>
          <a:bodyPr/>
          <a:lstStyle/>
          <a:p>
            <a:pPr marL="0" indent="0">
              <a:buNone/>
            </a:pPr>
            <a:r>
              <a:rPr lang="en-GB" b="1" dirty="0" smtClean="0">
                <a:solidFill>
                  <a:schemeClr val="accent6">
                    <a:lumMod val="75000"/>
                  </a:schemeClr>
                </a:solidFill>
              </a:rPr>
              <a:t>A death:</a:t>
            </a:r>
            <a:endParaRPr lang="en-GB" b="1" dirty="0">
              <a:solidFill>
                <a:schemeClr val="accent6">
                  <a:lumMod val="75000"/>
                </a:schemeClr>
              </a:solidFill>
            </a:endParaRPr>
          </a:p>
        </p:txBody>
      </p:sp>
      <p:sp>
        <p:nvSpPr>
          <p:cNvPr id="8" name="Rounded Rectangular Callout 7"/>
          <p:cNvSpPr/>
          <p:nvPr/>
        </p:nvSpPr>
        <p:spPr>
          <a:xfrm>
            <a:off x="626127" y="4077072"/>
            <a:ext cx="3384376"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rPr>
              <a:t>Year 5 &amp; 6</a:t>
            </a:r>
          </a:p>
          <a:p>
            <a:pPr algn="ctr"/>
            <a:r>
              <a:rPr lang="en-GB" sz="2800" b="1" dirty="0" smtClean="0">
                <a:solidFill>
                  <a:prstClr val="white"/>
                </a:solidFill>
              </a:rPr>
              <a:t>5.05% (878 pupils) </a:t>
            </a:r>
          </a:p>
          <a:p>
            <a:pPr algn="ctr"/>
            <a:endParaRPr lang="en-GB" dirty="0">
              <a:solidFill>
                <a:prstClr val="white"/>
              </a:solidFill>
            </a:endParaRPr>
          </a:p>
        </p:txBody>
      </p:sp>
      <p:sp>
        <p:nvSpPr>
          <p:cNvPr id="9" name="Rounded Rectangular Callout 8"/>
          <p:cNvSpPr/>
          <p:nvPr/>
        </p:nvSpPr>
        <p:spPr>
          <a:xfrm>
            <a:off x="5091756" y="3140968"/>
            <a:ext cx="3384376" cy="1584176"/>
          </a:xfrm>
          <a:prstGeom prst="wedgeRoundRectCallou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dirty="0" smtClean="0">
                <a:solidFill>
                  <a:prstClr val="white"/>
                </a:solidFill>
              </a:rPr>
              <a:t>Years 7, 9 &amp; 11</a:t>
            </a:r>
          </a:p>
          <a:p>
            <a:pPr algn="ctr"/>
            <a:r>
              <a:rPr lang="en-GB" sz="2700" b="1" dirty="0" smtClean="0">
                <a:solidFill>
                  <a:prstClr val="white"/>
                </a:solidFill>
              </a:rPr>
              <a:t>9.97% (1277 </a:t>
            </a:r>
            <a:r>
              <a:rPr lang="en-GB" sz="2700" b="1" dirty="0">
                <a:solidFill>
                  <a:prstClr val="white"/>
                </a:solidFill>
              </a:rPr>
              <a:t>pupils) </a:t>
            </a:r>
          </a:p>
          <a:p>
            <a:pPr algn="ctr"/>
            <a:endParaRPr lang="en-GB" dirty="0">
              <a:solidFill>
                <a:prstClr val="white"/>
              </a:solidFill>
            </a:endParaRPr>
          </a:p>
        </p:txBody>
      </p:sp>
    </p:spTree>
    <p:extLst>
      <p:ext uri="{BB962C8B-B14F-4D97-AF65-F5344CB8AC3E}">
        <p14:creationId xmlns:p14="http://schemas.microsoft.com/office/powerpoint/2010/main" val="183967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Autofit/>
          </a:bodyPr>
          <a:lstStyle/>
          <a:p>
            <a:pPr algn="l"/>
            <a:r>
              <a:rPr lang="en-GB" sz="3200" b="1" dirty="0" smtClean="0">
                <a:solidFill>
                  <a:srgbClr val="002060"/>
                </a:solidFill>
              </a:rPr>
              <a:t>How much useful information and learning have you had to help you understand the following things (e.g. through lessons at school)</a:t>
            </a:r>
            <a:endParaRPr lang="en-GB" sz="32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16</a:t>
            </a:fld>
            <a:endParaRPr lang="en-GB" dirty="0">
              <a:solidFill>
                <a:prstClr val="black">
                  <a:tint val="75000"/>
                </a:prstClr>
              </a:solidFill>
            </a:endParaRPr>
          </a:p>
        </p:txBody>
      </p:sp>
      <p:sp>
        <p:nvSpPr>
          <p:cNvPr id="6" name="Content Placeholder 5"/>
          <p:cNvSpPr>
            <a:spLocks noGrp="1"/>
          </p:cNvSpPr>
          <p:nvPr>
            <p:ph idx="1"/>
          </p:nvPr>
        </p:nvSpPr>
        <p:spPr>
          <a:xfrm>
            <a:off x="395536" y="2132863"/>
            <a:ext cx="8229600" cy="4525963"/>
          </a:xfrm>
        </p:spPr>
        <p:txBody>
          <a:bodyPr/>
          <a:lstStyle/>
          <a:p>
            <a:pPr marL="0" indent="0">
              <a:buNone/>
            </a:pPr>
            <a:r>
              <a:rPr lang="en-GB" b="1" dirty="0" smtClean="0">
                <a:solidFill>
                  <a:schemeClr val="accent6">
                    <a:lumMod val="75000"/>
                  </a:schemeClr>
                </a:solidFill>
              </a:rPr>
              <a:t>I have had enough useful information:</a:t>
            </a:r>
            <a:endParaRPr lang="en-GB" b="1" dirty="0">
              <a:solidFill>
                <a:schemeClr val="accent6">
                  <a:lumMod val="75000"/>
                </a:schemeClr>
              </a:solidFill>
            </a:endParaRPr>
          </a:p>
        </p:txBody>
      </p:sp>
      <p:sp>
        <p:nvSpPr>
          <p:cNvPr id="8" name="Rounded Rectangular Callout 7"/>
          <p:cNvSpPr/>
          <p:nvPr/>
        </p:nvSpPr>
        <p:spPr>
          <a:xfrm>
            <a:off x="626127" y="4077072"/>
            <a:ext cx="3384376"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rPr>
              <a:t>Year 5 &amp; 6</a:t>
            </a:r>
          </a:p>
          <a:p>
            <a:pPr algn="ctr"/>
            <a:r>
              <a:rPr lang="en-GB" sz="2800" b="1" dirty="0" smtClean="0">
                <a:solidFill>
                  <a:prstClr val="white"/>
                </a:solidFill>
              </a:rPr>
              <a:t>41.49% (2602 pupils) </a:t>
            </a:r>
          </a:p>
          <a:p>
            <a:pPr algn="ctr"/>
            <a:endParaRPr lang="en-GB" dirty="0">
              <a:solidFill>
                <a:prstClr val="white"/>
              </a:solidFill>
            </a:endParaRPr>
          </a:p>
        </p:txBody>
      </p:sp>
      <p:sp>
        <p:nvSpPr>
          <p:cNvPr id="9" name="Rounded Rectangular Callout 8"/>
          <p:cNvSpPr/>
          <p:nvPr/>
        </p:nvSpPr>
        <p:spPr>
          <a:xfrm>
            <a:off x="5091756" y="3140968"/>
            <a:ext cx="3384376" cy="1584176"/>
          </a:xfrm>
          <a:prstGeom prst="wedgeRoundRectCallou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dirty="0" smtClean="0">
                <a:solidFill>
                  <a:prstClr val="white"/>
                </a:solidFill>
              </a:rPr>
              <a:t>Years 7, 9 &amp; 11</a:t>
            </a:r>
          </a:p>
          <a:p>
            <a:pPr algn="ctr"/>
            <a:r>
              <a:rPr lang="en-GB" sz="2700" b="1" dirty="0" smtClean="0">
                <a:solidFill>
                  <a:prstClr val="white"/>
                </a:solidFill>
              </a:rPr>
              <a:t>34% (1538 </a:t>
            </a:r>
            <a:r>
              <a:rPr lang="en-GB" sz="2700" b="1" dirty="0">
                <a:solidFill>
                  <a:prstClr val="white"/>
                </a:solidFill>
              </a:rPr>
              <a:t>pupils) </a:t>
            </a:r>
          </a:p>
          <a:p>
            <a:pPr algn="ctr"/>
            <a:endParaRPr lang="en-GB" dirty="0">
              <a:solidFill>
                <a:prstClr val="white"/>
              </a:solidFill>
            </a:endParaRPr>
          </a:p>
        </p:txBody>
      </p:sp>
    </p:spTree>
    <p:extLst>
      <p:ext uri="{BB962C8B-B14F-4D97-AF65-F5344CB8AC3E}">
        <p14:creationId xmlns:p14="http://schemas.microsoft.com/office/powerpoint/2010/main" val="3844280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Autofit/>
          </a:bodyPr>
          <a:lstStyle/>
          <a:p>
            <a:pPr algn="l"/>
            <a:r>
              <a:rPr lang="en-GB" sz="3200" b="1" dirty="0" smtClean="0">
                <a:solidFill>
                  <a:srgbClr val="002060"/>
                </a:solidFill>
              </a:rPr>
              <a:t>To make sure you are safe and healthy, would you know where to go to get help and advice for each of these things:</a:t>
            </a:r>
            <a:endParaRPr lang="en-GB" sz="32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17</a:t>
            </a:fld>
            <a:endParaRPr lang="en-GB" dirty="0">
              <a:solidFill>
                <a:prstClr val="black">
                  <a:tint val="75000"/>
                </a:prstClr>
              </a:solidFill>
            </a:endParaRPr>
          </a:p>
        </p:txBody>
      </p:sp>
      <p:sp>
        <p:nvSpPr>
          <p:cNvPr id="6" name="Content Placeholder 5"/>
          <p:cNvSpPr>
            <a:spLocks noGrp="1"/>
          </p:cNvSpPr>
          <p:nvPr>
            <p:ph idx="1"/>
          </p:nvPr>
        </p:nvSpPr>
        <p:spPr>
          <a:xfrm>
            <a:off x="395536" y="2132863"/>
            <a:ext cx="8229600" cy="4525963"/>
          </a:xfrm>
        </p:spPr>
        <p:txBody>
          <a:bodyPr/>
          <a:lstStyle/>
          <a:p>
            <a:pPr marL="0" indent="0">
              <a:buNone/>
            </a:pPr>
            <a:r>
              <a:rPr lang="en-GB" b="1" dirty="0" smtClean="0">
                <a:solidFill>
                  <a:schemeClr val="accent6">
                    <a:lumMod val="75000"/>
                  </a:schemeClr>
                </a:solidFill>
              </a:rPr>
              <a:t>How to cope with a death: No</a:t>
            </a:r>
            <a:endParaRPr lang="en-GB" b="1" dirty="0">
              <a:solidFill>
                <a:schemeClr val="accent6">
                  <a:lumMod val="75000"/>
                </a:schemeClr>
              </a:solidFill>
            </a:endParaRPr>
          </a:p>
        </p:txBody>
      </p:sp>
      <p:sp>
        <p:nvSpPr>
          <p:cNvPr id="8" name="Rounded Rectangular Callout 7"/>
          <p:cNvSpPr/>
          <p:nvPr/>
        </p:nvSpPr>
        <p:spPr>
          <a:xfrm>
            <a:off x="626127" y="4077072"/>
            <a:ext cx="3384376"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rPr>
              <a:t>Year 5 &amp; 6</a:t>
            </a:r>
          </a:p>
          <a:p>
            <a:pPr algn="ctr"/>
            <a:r>
              <a:rPr lang="en-GB" sz="2800" b="1" dirty="0" smtClean="0">
                <a:solidFill>
                  <a:prstClr val="white"/>
                </a:solidFill>
              </a:rPr>
              <a:t>29.01% (1845pupils) </a:t>
            </a:r>
          </a:p>
          <a:p>
            <a:pPr algn="ctr"/>
            <a:endParaRPr lang="en-GB" dirty="0">
              <a:solidFill>
                <a:prstClr val="white"/>
              </a:solidFill>
            </a:endParaRPr>
          </a:p>
        </p:txBody>
      </p:sp>
      <p:sp>
        <p:nvSpPr>
          <p:cNvPr id="9" name="Rounded Rectangular Callout 8"/>
          <p:cNvSpPr/>
          <p:nvPr/>
        </p:nvSpPr>
        <p:spPr>
          <a:xfrm>
            <a:off x="5091756" y="3140968"/>
            <a:ext cx="3384376" cy="1584176"/>
          </a:xfrm>
          <a:prstGeom prst="wedgeRoundRectCallou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dirty="0" smtClean="0">
                <a:solidFill>
                  <a:prstClr val="white"/>
                </a:solidFill>
              </a:rPr>
              <a:t>Years 7, 9 &amp; 11</a:t>
            </a:r>
          </a:p>
          <a:p>
            <a:pPr algn="ctr"/>
            <a:r>
              <a:rPr lang="en-GB" sz="2700" b="1" dirty="0" smtClean="0">
                <a:solidFill>
                  <a:prstClr val="white"/>
                </a:solidFill>
              </a:rPr>
              <a:t>36.08% (1629 pupils</a:t>
            </a:r>
            <a:r>
              <a:rPr lang="en-GB" sz="2700" b="1" dirty="0">
                <a:solidFill>
                  <a:prstClr val="white"/>
                </a:solidFill>
              </a:rPr>
              <a:t>) </a:t>
            </a:r>
          </a:p>
          <a:p>
            <a:pPr algn="ctr"/>
            <a:endParaRPr lang="en-GB" dirty="0">
              <a:solidFill>
                <a:prstClr val="white"/>
              </a:solidFill>
            </a:endParaRPr>
          </a:p>
        </p:txBody>
      </p:sp>
    </p:spTree>
    <p:extLst>
      <p:ext uri="{BB962C8B-B14F-4D97-AF65-F5344CB8AC3E}">
        <p14:creationId xmlns:p14="http://schemas.microsoft.com/office/powerpoint/2010/main" val="1343225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8229600" cy="1143000"/>
          </a:xfrm>
        </p:spPr>
        <p:txBody>
          <a:bodyPr/>
          <a:lstStyle/>
          <a:p>
            <a:pPr algn="l"/>
            <a:r>
              <a:rPr lang="en-GB" b="1" dirty="0" smtClean="0">
                <a:solidFill>
                  <a:srgbClr val="002060"/>
                </a:solidFill>
              </a:rPr>
              <a:t>Bereavement Policy:</a:t>
            </a:r>
            <a:endParaRPr lang="en-GB" b="1" dirty="0">
              <a:solidFill>
                <a:srgbClr val="002060"/>
              </a:solidFill>
            </a:endParaRPr>
          </a:p>
        </p:txBody>
      </p:sp>
      <p:sp>
        <p:nvSpPr>
          <p:cNvPr id="3" name="Content Placeholder 2"/>
          <p:cNvSpPr>
            <a:spLocks noGrp="1"/>
          </p:cNvSpPr>
          <p:nvPr>
            <p:ph idx="1"/>
          </p:nvPr>
        </p:nvSpPr>
        <p:spPr>
          <a:xfrm>
            <a:off x="395536" y="1484784"/>
            <a:ext cx="8229600" cy="5256584"/>
          </a:xfrm>
        </p:spPr>
        <p:txBody>
          <a:bodyPr>
            <a:noAutofit/>
          </a:bodyPr>
          <a:lstStyle/>
          <a:p>
            <a:pPr marL="0" lvl="0" indent="0">
              <a:buClr>
                <a:schemeClr val="accent6">
                  <a:lumMod val="75000"/>
                </a:schemeClr>
              </a:buClr>
              <a:buNone/>
            </a:pPr>
            <a:r>
              <a:rPr lang="en-GB" sz="2400" b="1" dirty="0" smtClean="0">
                <a:solidFill>
                  <a:srgbClr val="002060"/>
                </a:solidFill>
              </a:rPr>
              <a:t>Key Sections include: </a:t>
            </a:r>
          </a:p>
          <a:p>
            <a:pPr lvl="0">
              <a:buClr>
                <a:schemeClr val="accent6">
                  <a:lumMod val="75000"/>
                </a:schemeClr>
              </a:buClr>
            </a:pPr>
            <a:r>
              <a:rPr lang="en-GB" sz="2400" b="1" dirty="0" smtClean="0">
                <a:solidFill>
                  <a:srgbClr val="002060"/>
                </a:solidFill>
              </a:rPr>
              <a:t>Language </a:t>
            </a:r>
            <a:r>
              <a:rPr lang="en-GB" sz="2400" b="1" dirty="0">
                <a:solidFill>
                  <a:srgbClr val="002060"/>
                </a:solidFill>
              </a:rPr>
              <a:t>and answering questions</a:t>
            </a:r>
          </a:p>
          <a:p>
            <a:pPr lvl="0">
              <a:buClr>
                <a:schemeClr val="accent6">
                  <a:lumMod val="75000"/>
                </a:schemeClr>
              </a:buClr>
            </a:pPr>
            <a:r>
              <a:rPr lang="en-GB" sz="2400" b="1" dirty="0">
                <a:solidFill>
                  <a:srgbClr val="002060"/>
                </a:solidFill>
              </a:rPr>
              <a:t>Bereavement  Education programme</a:t>
            </a:r>
          </a:p>
          <a:p>
            <a:pPr lvl="0">
              <a:buClr>
                <a:schemeClr val="accent6">
                  <a:lumMod val="75000"/>
                </a:schemeClr>
              </a:buClr>
            </a:pPr>
            <a:r>
              <a:rPr lang="en-GB" sz="2400" b="1" dirty="0">
                <a:solidFill>
                  <a:srgbClr val="002060"/>
                </a:solidFill>
              </a:rPr>
              <a:t>Support for staff, pupils and families</a:t>
            </a:r>
          </a:p>
          <a:p>
            <a:pPr lvl="0">
              <a:buClr>
                <a:schemeClr val="accent6">
                  <a:lumMod val="75000"/>
                </a:schemeClr>
              </a:buClr>
            </a:pPr>
            <a:r>
              <a:rPr lang="en-GB" sz="2400" b="1" dirty="0">
                <a:solidFill>
                  <a:srgbClr val="002060"/>
                </a:solidFill>
              </a:rPr>
              <a:t>Procedures when a death occurs</a:t>
            </a:r>
          </a:p>
          <a:p>
            <a:pPr lvl="0">
              <a:buClr>
                <a:schemeClr val="accent6">
                  <a:lumMod val="75000"/>
                </a:schemeClr>
              </a:buClr>
            </a:pPr>
            <a:r>
              <a:rPr lang="en-GB" sz="2400" b="1" dirty="0">
                <a:solidFill>
                  <a:srgbClr val="002060"/>
                </a:solidFill>
              </a:rPr>
              <a:t>Considerations  e.g. </a:t>
            </a:r>
            <a:r>
              <a:rPr lang="en-GB" sz="2400" b="1" i="1" dirty="0">
                <a:solidFill>
                  <a:srgbClr val="002060"/>
                </a:solidFill>
              </a:rPr>
              <a:t>on going remembrance, </a:t>
            </a:r>
          </a:p>
          <a:p>
            <a:pPr marL="0" lvl="0" indent="0">
              <a:buClr>
                <a:schemeClr val="accent6">
                  <a:lumMod val="75000"/>
                </a:schemeClr>
              </a:buClr>
              <a:buNone/>
            </a:pPr>
            <a:r>
              <a:rPr lang="en-GB" sz="2400" b="1" i="1" dirty="0">
                <a:solidFill>
                  <a:srgbClr val="002060"/>
                </a:solidFill>
              </a:rPr>
              <a:t>returning to school,  transition, reactions , self-care</a:t>
            </a:r>
            <a:endParaRPr lang="en-GB" sz="2400" b="1" dirty="0">
              <a:solidFill>
                <a:srgbClr val="002060"/>
              </a:solidFill>
            </a:endParaRPr>
          </a:p>
          <a:p>
            <a:pPr lvl="0">
              <a:buClr>
                <a:schemeClr val="accent6">
                  <a:lumMod val="75000"/>
                </a:schemeClr>
              </a:buClr>
            </a:pPr>
            <a:r>
              <a:rPr lang="en-GB" sz="2400" b="1" dirty="0">
                <a:solidFill>
                  <a:srgbClr val="002060"/>
                </a:solidFill>
              </a:rPr>
              <a:t>Parents, carers and families</a:t>
            </a:r>
          </a:p>
          <a:p>
            <a:pPr lvl="0">
              <a:buClr>
                <a:schemeClr val="accent6">
                  <a:lumMod val="75000"/>
                </a:schemeClr>
              </a:buClr>
            </a:pPr>
            <a:endParaRPr lang="en-GB" sz="14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18</a:t>
            </a:fld>
            <a:endParaRPr lang="en-GB" dirty="0">
              <a:solidFill>
                <a:prstClr val="black">
                  <a:tint val="75000"/>
                </a:prstClr>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4" t="21875" r="73536" b="20313"/>
          <a:stretch/>
        </p:blipFill>
        <p:spPr bwMode="auto">
          <a:xfrm>
            <a:off x="6804248" y="548681"/>
            <a:ext cx="2136279" cy="301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168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143000"/>
          </a:xfrm>
        </p:spPr>
        <p:txBody>
          <a:bodyPr>
            <a:normAutofit/>
          </a:bodyPr>
          <a:lstStyle/>
          <a:p>
            <a:pPr algn="l"/>
            <a:r>
              <a:rPr lang="en-GB" b="1" dirty="0" smtClean="0">
                <a:solidFill>
                  <a:srgbClr val="002060"/>
                </a:solidFill>
              </a:rPr>
              <a:t>Death in the primary curriculum</a:t>
            </a:r>
            <a:r>
              <a:rPr lang="en-GB" b="1" dirty="0">
                <a:solidFill>
                  <a:srgbClr val="002060"/>
                </a:solidFill>
              </a:rPr>
              <a:t>:</a:t>
            </a:r>
          </a:p>
        </p:txBody>
      </p:sp>
      <p:sp>
        <p:nvSpPr>
          <p:cNvPr id="3" name="Content Placeholder 2"/>
          <p:cNvSpPr>
            <a:spLocks noGrp="1"/>
          </p:cNvSpPr>
          <p:nvPr>
            <p:ph idx="1"/>
          </p:nvPr>
        </p:nvSpPr>
        <p:spPr>
          <a:xfrm>
            <a:off x="467544" y="1988842"/>
            <a:ext cx="8229600" cy="4525963"/>
          </a:xfrm>
        </p:spPr>
        <p:txBody>
          <a:bodyPr>
            <a:normAutofit fontScale="85000" lnSpcReduction="10000"/>
          </a:bodyPr>
          <a:lstStyle/>
          <a:p>
            <a:pPr marL="0" indent="0">
              <a:buClr>
                <a:schemeClr val="accent6">
                  <a:lumMod val="75000"/>
                </a:schemeClr>
              </a:buClr>
              <a:buNone/>
            </a:pPr>
            <a:r>
              <a:rPr lang="en-GB" sz="3500" b="1" dirty="0">
                <a:solidFill>
                  <a:srgbClr val="002060"/>
                </a:solidFill>
              </a:rPr>
              <a:t>Y</a:t>
            </a:r>
            <a:r>
              <a:rPr lang="en-GB" sz="3500" b="1" dirty="0" smtClean="0">
                <a:solidFill>
                  <a:srgbClr val="002060"/>
                </a:solidFill>
              </a:rPr>
              <a:t>ear 1</a:t>
            </a:r>
            <a:r>
              <a:rPr lang="en-GB" b="1" dirty="0" smtClean="0">
                <a:solidFill>
                  <a:srgbClr val="002060"/>
                </a:solidFill>
              </a:rPr>
              <a:t> </a:t>
            </a:r>
          </a:p>
          <a:p>
            <a:pPr marL="0" lvl="0" indent="0">
              <a:buClr>
                <a:schemeClr val="accent6">
                  <a:lumMod val="75000"/>
                </a:schemeClr>
              </a:buClr>
              <a:buNone/>
            </a:pPr>
            <a:r>
              <a:rPr lang="en-GB" b="1" dirty="0">
                <a:solidFill>
                  <a:srgbClr val="002060"/>
                </a:solidFill>
              </a:rPr>
              <a:t>Pupils learn about change or loss and how this </a:t>
            </a:r>
            <a:r>
              <a:rPr lang="en-GB" b="1" dirty="0" smtClean="0">
                <a:solidFill>
                  <a:srgbClr val="002060"/>
                </a:solidFill>
              </a:rPr>
              <a:t>can feel:</a:t>
            </a:r>
            <a:endParaRPr lang="en-GB" dirty="0" smtClean="0">
              <a:solidFill>
                <a:srgbClr val="002060"/>
              </a:solidFill>
            </a:endParaRPr>
          </a:p>
          <a:p>
            <a:pPr lvl="0">
              <a:buClr>
                <a:schemeClr val="accent6">
                  <a:lumMod val="75000"/>
                </a:schemeClr>
              </a:buClr>
            </a:pPr>
            <a:r>
              <a:rPr lang="en-GB" dirty="0" smtClean="0">
                <a:solidFill>
                  <a:srgbClr val="002060"/>
                </a:solidFill>
              </a:rPr>
              <a:t>Pupils are </a:t>
            </a:r>
            <a:r>
              <a:rPr lang="en-GB" dirty="0">
                <a:solidFill>
                  <a:srgbClr val="002060"/>
                </a:solidFill>
              </a:rPr>
              <a:t>able to give an example of when people might experience change or loss (for example, a lost toy, when a pet dies, moving home or school)</a:t>
            </a:r>
          </a:p>
          <a:p>
            <a:pPr lvl="0">
              <a:buClr>
                <a:schemeClr val="accent6">
                  <a:lumMod val="75000"/>
                </a:schemeClr>
              </a:buClr>
            </a:pPr>
            <a:r>
              <a:rPr lang="en-GB" dirty="0" smtClean="0">
                <a:solidFill>
                  <a:srgbClr val="002060"/>
                </a:solidFill>
              </a:rPr>
              <a:t>Pupils can </a:t>
            </a:r>
            <a:r>
              <a:rPr lang="en-GB" dirty="0">
                <a:solidFill>
                  <a:srgbClr val="002060"/>
                </a:solidFill>
              </a:rPr>
              <a:t>describe how people might feel when there is a change or loss</a:t>
            </a:r>
          </a:p>
          <a:p>
            <a:pPr>
              <a:buClr>
                <a:schemeClr val="accent6">
                  <a:lumMod val="75000"/>
                </a:schemeClr>
              </a:buClr>
            </a:pPr>
            <a:r>
              <a:rPr lang="en-GB" dirty="0" smtClean="0">
                <a:solidFill>
                  <a:srgbClr val="002060"/>
                </a:solidFill>
              </a:rPr>
              <a:t>Pupils recognise </a:t>
            </a:r>
            <a:r>
              <a:rPr lang="en-GB" dirty="0">
                <a:solidFill>
                  <a:srgbClr val="002060"/>
                </a:solidFill>
              </a:rPr>
              <a:t>what they can do to help themselves or someone else who may be feeling unhappy</a:t>
            </a: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19</a:t>
            </a:fld>
            <a:endParaRPr lang="en-GB" dirty="0">
              <a:solidFill>
                <a:prstClr val="black">
                  <a:tint val="75000"/>
                </a:prstClr>
              </a:solidFill>
            </a:endParaRPr>
          </a:p>
        </p:txBody>
      </p:sp>
    </p:spTree>
    <p:extLst>
      <p:ext uri="{BB962C8B-B14F-4D97-AF65-F5344CB8AC3E}">
        <p14:creationId xmlns:p14="http://schemas.microsoft.com/office/powerpoint/2010/main" val="410819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Schools:</a:t>
            </a:r>
            <a:endParaRPr lang="en-GB" dirty="0">
              <a:solidFill>
                <a:srgbClr val="002060"/>
              </a:solidFill>
            </a:endParaRPr>
          </a:p>
        </p:txBody>
      </p:sp>
      <p:sp>
        <p:nvSpPr>
          <p:cNvPr id="3" name="Content Placeholder 2"/>
          <p:cNvSpPr>
            <a:spLocks noGrp="1"/>
          </p:cNvSpPr>
          <p:nvPr>
            <p:ph idx="1"/>
          </p:nvPr>
        </p:nvSpPr>
        <p:spPr>
          <a:xfrm>
            <a:off x="395536" y="1700808"/>
            <a:ext cx="7886700" cy="4351338"/>
          </a:xfrm>
        </p:spPr>
        <p:txBody>
          <a:bodyPr/>
          <a:lstStyle/>
          <a:p>
            <a:pPr lvl="0"/>
            <a:r>
              <a:rPr lang="en-GB" sz="3200" b="1" dirty="0" smtClean="0">
                <a:solidFill>
                  <a:srgbClr val="002060"/>
                </a:solidFill>
              </a:rPr>
              <a:t>Ensure that schools reflect on provision support around bereavement</a:t>
            </a:r>
            <a:endParaRPr lang="en-GB" sz="3200" b="1" dirty="0">
              <a:solidFill>
                <a:srgbClr val="002060"/>
              </a:solidFill>
            </a:endParaRPr>
          </a:p>
          <a:p>
            <a:pPr lvl="0"/>
            <a:r>
              <a:rPr lang="en-GB" sz="3200" b="1" dirty="0" smtClean="0">
                <a:solidFill>
                  <a:srgbClr val="002060"/>
                </a:solidFill>
              </a:rPr>
              <a:t>Developed new </a:t>
            </a:r>
            <a:r>
              <a:rPr lang="en-GB" sz="3200" b="1" dirty="0">
                <a:solidFill>
                  <a:srgbClr val="002060"/>
                </a:solidFill>
              </a:rPr>
              <a:t>questions around bereavement </a:t>
            </a:r>
            <a:r>
              <a:rPr lang="en-GB" sz="3200" b="1" dirty="0" smtClean="0">
                <a:solidFill>
                  <a:srgbClr val="002060"/>
                </a:solidFill>
              </a:rPr>
              <a:t>to be included in </a:t>
            </a:r>
            <a:r>
              <a:rPr lang="en-GB" sz="3200" b="1" dirty="0">
                <a:solidFill>
                  <a:srgbClr val="002060"/>
                </a:solidFill>
              </a:rPr>
              <a:t>the My Health My School Survey, for pupils in year 5, 6, 7, 9 &amp; 11, in order to capture city wide bereavement </a:t>
            </a:r>
            <a:r>
              <a:rPr lang="en-GB" sz="3200" b="1" dirty="0" smtClean="0">
                <a:solidFill>
                  <a:srgbClr val="002060"/>
                </a:solidFill>
              </a:rPr>
              <a:t>data</a:t>
            </a:r>
            <a:endParaRPr lang="en-GB" sz="3200" b="1" dirty="0">
              <a:solidFill>
                <a:srgbClr val="002060"/>
              </a:solidFill>
            </a:endParaRPr>
          </a:p>
          <a:p>
            <a:pPr marL="0" indent="0">
              <a:buNone/>
            </a:pPr>
            <a:endParaRPr lang="en-GB" dirty="0"/>
          </a:p>
        </p:txBody>
      </p:sp>
    </p:spTree>
    <p:extLst>
      <p:ext uri="{BB962C8B-B14F-4D97-AF65-F5344CB8AC3E}">
        <p14:creationId xmlns:p14="http://schemas.microsoft.com/office/powerpoint/2010/main" val="2830903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Autofit/>
          </a:bodyPr>
          <a:lstStyle/>
          <a:p>
            <a:pPr algn="l"/>
            <a:r>
              <a:rPr lang="en-GB" sz="4000" b="1" dirty="0" smtClean="0">
                <a:solidFill>
                  <a:srgbClr val="002060"/>
                </a:solidFill>
              </a:rPr>
              <a:t>Death in </a:t>
            </a:r>
            <a:r>
              <a:rPr lang="en-GB" sz="4000" b="1">
                <a:solidFill>
                  <a:srgbClr val="002060"/>
                </a:solidFill>
              </a:rPr>
              <a:t>the </a:t>
            </a:r>
            <a:r>
              <a:rPr lang="en-GB" sz="4000" b="1" smtClean="0">
                <a:solidFill>
                  <a:srgbClr val="002060"/>
                </a:solidFill>
              </a:rPr>
              <a:t>primary curriculum</a:t>
            </a:r>
            <a:r>
              <a:rPr lang="en-GB" sz="4000" b="1" dirty="0">
                <a:solidFill>
                  <a:srgbClr val="002060"/>
                </a:solidFill>
              </a:rPr>
              <a:t>:</a:t>
            </a:r>
            <a:endParaRPr lang="en-GB" sz="4000" dirty="0"/>
          </a:p>
        </p:txBody>
      </p:sp>
      <p:sp>
        <p:nvSpPr>
          <p:cNvPr id="3" name="Content Placeholder 2"/>
          <p:cNvSpPr>
            <a:spLocks noGrp="1"/>
          </p:cNvSpPr>
          <p:nvPr>
            <p:ph idx="1"/>
          </p:nvPr>
        </p:nvSpPr>
        <p:spPr>
          <a:xfrm>
            <a:off x="467544" y="1988842"/>
            <a:ext cx="8229600" cy="4525963"/>
          </a:xfrm>
        </p:spPr>
        <p:txBody>
          <a:bodyPr>
            <a:normAutofit fontScale="92500" lnSpcReduction="10000"/>
          </a:bodyPr>
          <a:lstStyle/>
          <a:p>
            <a:pPr marL="0" indent="0">
              <a:buNone/>
            </a:pPr>
            <a:r>
              <a:rPr lang="en-GB" b="1" dirty="0" smtClean="0">
                <a:solidFill>
                  <a:srgbClr val="002060"/>
                </a:solidFill>
              </a:rPr>
              <a:t>Year 5</a:t>
            </a:r>
          </a:p>
          <a:p>
            <a:pPr marL="0" lvl="0" indent="0">
              <a:buClr>
                <a:schemeClr val="accent6">
                  <a:lumMod val="75000"/>
                </a:schemeClr>
              </a:buClr>
              <a:buNone/>
            </a:pPr>
            <a:r>
              <a:rPr lang="en-GB" sz="2900" b="1" dirty="0">
                <a:solidFill>
                  <a:srgbClr val="002060"/>
                </a:solidFill>
              </a:rPr>
              <a:t>Pupils learn about the feelings associated with loss, grief and </a:t>
            </a:r>
            <a:r>
              <a:rPr lang="en-GB" sz="2900" b="1" dirty="0" smtClean="0">
                <a:solidFill>
                  <a:srgbClr val="002060"/>
                </a:solidFill>
              </a:rPr>
              <a:t>bereavement:</a:t>
            </a:r>
            <a:endParaRPr lang="en-GB" sz="2900" dirty="0">
              <a:solidFill>
                <a:srgbClr val="002060"/>
              </a:solidFill>
            </a:endParaRPr>
          </a:p>
          <a:p>
            <a:pPr lvl="0">
              <a:buClr>
                <a:schemeClr val="accent6">
                  <a:lumMod val="75000"/>
                </a:schemeClr>
              </a:buClr>
            </a:pPr>
            <a:r>
              <a:rPr lang="en-GB" dirty="0" smtClean="0">
                <a:solidFill>
                  <a:srgbClr val="002060"/>
                </a:solidFill>
              </a:rPr>
              <a:t>Pupils recognise </a:t>
            </a:r>
            <a:r>
              <a:rPr lang="en-GB" dirty="0">
                <a:solidFill>
                  <a:srgbClr val="002060"/>
                </a:solidFill>
              </a:rPr>
              <a:t>that at times of loss, there is a period of grief that people go through  </a:t>
            </a:r>
          </a:p>
          <a:p>
            <a:pPr lvl="0">
              <a:buClr>
                <a:schemeClr val="accent6">
                  <a:lumMod val="75000"/>
                </a:schemeClr>
              </a:buClr>
            </a:pPr>
            <a:r>
              <a:rPr lang="en-GB" dirty="0" smtClean="0">
                <a:solidFill>
                  <a:srgbClr val="002060"/>
                </a:solidFill>
              </a:rPr>
              <a:t>Pupils understand </a:t>
            </a:r>
            <a:r>
              <a:rPr lang="en-GB" dirty="0">
                <a:solidFill>
                  <a:srgbClr val="002060"/>
                </a:solidFill>
              </a:rPr>
              <a:t>there are a range of feelings that accompany bereavement and know that these are necessary and important </a:t>
            </a:r>
          </a:p>
          <a:p>
            <a:pPr>
              <a:buClr>
                <a:schemeClr val="accent6">
                  <a:lumMod val="75000"/>
                </a:schemeClr>
              </a:buClr>
            </a:pPr>
            <a:r>
              <a:rPr lang="en-GB" dirty="0" smtClean="0">
                <a:solidFill>
                  <a:srgbClr val="002060"/>
                </a:solidFill>
              </a:rPr>
              <a:t>Pupils know </a:t>
            </a:r>
            <a:r>
              <a:rPr lang="en-GB" dirty="0">
                <a:solidFill>
                  <a:srgbClr val="002060"/>
                </a:solidFill>
              </a:rPr>
              <a:t>some ways of expressing feelings related to </a:t>
            </a:r>
            <a:r>
              <a:rPr lang="en-GB" dirty="0" smtClean="0">
                <a:solidFill>
                  <a:srgbClr val="002060"/>
                </a:solidFill>
              </a:rPr>
              <a:t>grief</a:t>
            </a:r>
            <a:endParaRPr lang="en-GB" b="1" dirty="0">
              <a:solidFill>
                <a:srgbClr val="002060"/>
              </a:solidFill>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20</a:t>
            </a:fld>
            <a:endParaRPr lang="en-GB" dirty="0">
              <a:solidFill>
                <a:prstClr val="black">
                  <a:tint val="75000"/>
                </a:prstClr>
              </a:solidFill>
            </a:endParaRPr>
          </a:p>
        </p:txBody>
      </p:sp>
    </p:spTree>
    <p:extLst>
      <p:ext uri="{BB962C8B-B14F-4D97-AF65-F5344CB8AC3E}">
        <p14:creationId xmlns:p14="http://schemas.microsoft.com/office/powerpoint/2010/main" val="16011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23" y="701824"/>
            <a:ext cx="8229600" cy="1143000"/>
          </a:xfrm>
        </p:spPr>
        <p:txBody>
          <a:bodyPr>
            <a:normAutofit fontScale="90000"/>
          </a:bodyPr>
          <a:lstStyle/>
          <a:p>
            <a:r>
              <a:rPr lang="en-GB" sz="4000" b="1" dirty="0">
                <a:solidFill>
                  <a:srgbClr val="002060"/>
                </a:solidFill>
                <a:latin typeface="+mn-lt"/>
              </a:rPr>
              <a:t>SEMH  </a:t>
            </a:r>
            <a:r>
              <a:rPr lang="en-GB" sz="4000" b="1" dirty="0" err="1" smtClean="0">
                <a:solidFill>
                  <a:srgbClr val="002060"/>
                </a:solidFill>
                <a:latin typeface="+mn-lt"/>
              </a:rPr>
              <a:t>MindMate</a:t>
            </a:r>
            <a:r>
              <a:rPr lang="en-GB" sz="4000" b="1" dirty="0" smtClean="0">
                <a:solidFill>
                  <a:srgbClr val="002060"/>
                </a:solidFill>
                <a:latin typeface="+mn-lt"/>
              </a:rPr>
              <a:t> lessons</a:t>
            </a:r>
            <a:br>
              <a:rPr lang="en-GB" sz="4000" b="1" dirty="0" smtClean="0">
                <a:solidFill>
                  <a:srgbClr val="002060"/>
                </a:solidFill>
                <a:latin typeface="+mn-lt"/>
              </a:rPr>
            </a:br>
            <a:r>
              <a:rPr lang="en-GB" sz="4000" b="1" dirty="0" smtClean="0">
                <a:solidFill>
                  <a:srgbClr val="002060"/>
                </a:solidFill>
                <a:latin typeface="+mn-lt"/>
                <a:hlinkClick r:id="rId2"/>
              </a:rPr>
              <a:t>www.mindmatechampions.org.uk</a:t>
            </a:r>
            <a:r>
              <a:rPr lang="en-GB" sz="4000" b="1" dirty="0" smtClean="0">
                <a:solidFill>
                  <a:srgbClr val="002060"/>
                </a:solidFill>
                <a:latin typeface="+mn-lt"/>
              </a:rPr>
              <a:t> </a:t>
            </a:r>
            <a:endParaRPr lang="en-GB" sz="4000" b="1" dirty="0">
              <a:solidFill>
                <a:srgbClr val="002060"/>
              </a:solidFill>
              <a:latin typeface="+mn-lt"/>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21</a:t>
            </a:fld>
            <a:endParaRPr lang="en-GB" dirty="0">
              <a:solidFill>
                <a:prstClr val="black">
                  <a:tint val="75000"/>
                </a:prstClr>
              </a:solidFill>
            </a:endParaRPr>
          </a:p>
        </p:txBody>
      </p:sp>
      <p:pic>
        <p:nvPicPr>
          <p:cNvPr id="5" name="Content Placeholder 4"/>
          <p:cNvPicPr>
            <a:picLocks noGrp="1" noChangeAspect="1"/>
          </p:cNvPicPr>
          <p:nvPr>
            <p:ph idx="1"/>
          </p:nvPr>
        </p:nvPicPr>
        <p:blipFill rotWithShape="1">
          <a:blip r:embed="rId3"/>
          <a:srcRect l="3486" t="10178" r="1696" b="43683"/>
          <a:stretch/>
        </p:blipFill>
        <p:spPr>
          <a:xfrm>
            <a:off x="251520" y="2348880"/>
            <a:ext cx="8607006" cy="2354747"/>
          </a:xfrm>
          <a:prstGeom prst="rect">
            <a:avLst/>
          </a:prstGeom>
        </p:spPr>
      </p:pic>
    </p:spTree>
    <p:extLst>
      <p:ext uri="{BB962C8B-B14F-4D97-AF65-F5344CB8AC3E}">
        <p14:creationId xmlns:p14="http://schemas.microsoft.com/office/powerpoint/2010/main" val="619664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609601"/>
            <a:ext cx="6450677" cy="45719"/>
          </a:xfrm>
        </p:spPr>
        <p:txBody>
          <a:bodyPr>
            <a:normAutofit fontScale="90000"/>
          </a:bodyPr>
          <a:lstStyle/>
          <a:p>
            <a:endParaRPr lang="en-GB" dirty="0"/>
          </a:p>
        </p:txBody>
      </p:sp>
      <p:pic>
        <p:nvPicPr>
          <p:cNvPr id="4" name="Content Placeholder 3"/>
          <p:cNvPicPr>
            <a:picLocks noGrp="1" noChangeAspect="1"/>
          </p:cNvPicPr>
          <p:nvPr>
            <p:ph idx="1"/>
          </p:nvPr>
        </p:nvPicPr>
        <p:blipFill rotWithShape="1">
          <a:blip r:embed="rId2"/>
          <a:srcRect t="12829" r="4403" b="9012"/>
          <a:stretch/>
        </p:blipFill>
        <p:spPr>
          <a:xfrm>
            <a:off x="-13498" y="-11685"/>
            <a:ext cx="9157498" cy="5985164"/>
          </a:xfrm>
          <a:prstGeom prst="rect">
            <a:avLst/>
          </a:prstGeom>
        </p:spPr>
      </p:pic>
    </p:spTree>
    <p:extLst>
      <p:ext uri="{BB962C8B-B14F-4D97-AF65-F5344CB8AC3E}">
        <p14:creationId xmlns:p14="http://schemas.microsoft.com/office/powerpoint/2010/main" val="1962355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38100"/>
          </a:xfrm>
        </p:spPr>
        <p:txBody>
          <a:bodyPr>
            <a:normAutofit fontScale="90000"/>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339477" y="1009650"/>
            <a:ext cx="6785223" cy="4781550"/>
          </a:xfrm>
          <a:prstGeom prst="rect">
            <a:avLst/>
          </a:prstGeom>
        </p:spPr>
      </p:pic>
    </p:spTree>
    <p:extLst>
      <p:ext uri="{BB962C8B-B14F-4D97-AF65-F5344CB8AC3E}">
        <p14:creationId xmlns:p14="http://schemas.microsoft.com/office/powerpoint/2010/main" val="3477992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1"/>
            <a:ext cx="6447501" cy="34289"/>
          </a:xfrm>
        </p:spPr>
        <p:txBody>
          <a:bodyPr>
            <a:normAutofit fontScale="90000"/>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381000" y="1028700"/>
            <a:ext cx="6677025" cy="4819650"/>
          </a:xfrm>
          <a:prstGeom prst="rect">
            <a:avLst/>
          </a:prstGeom>
        </p:spPr>
      </p:pic>
    </p:spTree>
    <p:extLst>
      <p:ext uri="{BB962C8B-B14F-4D97-AF65-F5344CB8AC3E}">
        <p14:creationId xmlns:p14="http://schemas.microsoft.com/office/powerpoint/2010/main" val="3593463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xfrm>
            <a:off x="827088" y="549275"/>
            <a:ext cx="4953000" cy="649288"/>
          </a:xfrm>
        </p:spPr>
        <p:txBody>
          <a:bodyPr>
            <a:noAutofit/>
          </a:bodyPr>
          <a:lstStyle/>
          <a:p>
            <a:pPr algn="l" eaLnBrk="1" hangingPunct="1"/>
            <a:r>
              <a:rPr lang="en-GB" altLang="en-US" sz="4000" b="1" dirty="0" smtClean="0">
                <a:solidFill>
                  <a:srgbClr val="002060"/>
                </a:solidFill>
              </a:rPr>
              <a:t>Contacts : </a:t>
            </a:r>
          </a:p>
        </p:txBody>
      </p:sp>
      <p:sp>
        <p:nvSpPr>
          <p:cNvPr id="78851" name="Text Box 4"/>
          <p:cNvSpPr>
            <a:spLocks noGrp="1" noChangeArrowheads="1"/>
          </p:cNvSpPr>
          <p:nvPr>
            <p:ph idx="1"/>
          </p:nvPr>
        </p:nvSpPr>
        <p:spPr>
          <a:xfrm>
            <a:off x="264159" y="1772816"/>
            <a:ext cx="8878888" cy="30241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Autofit/>
          </a:bodyPr>
          <a:lstStyle/>
          <a:p>
            <a:pPr eaLnBrk="1" fontAlgn="auto" hangingPunct="1">
              <a:spcAft>
                <a:spcPts val="0"/>
              </a:spcAft>
              <a:buClr>
                <a:schemeClr val="accent6"/>
              </a:buClr>
              <a:defRPr/>
            </a:pPr>
            <a:r>
              <a:rPr lang="en-GB" sz="2200" b="1" dirty="0" smtClean="0">
                <a:solidFill>
                  <a:srgbClr val="002060"/>
                </a:solidFill>
              </a:rPr>
              <a:t>Helen Smithies, Healthy Schools &amp; PSHE Consultant (ENE)	</a:t>
            </a:r>
          </a:p>
          <a:p>
            <a:pPr marL="0" indent="0" eaLnBrk="1" fontAlgn="auto" hangingPunct="1">
              <a:spcAft>
                <a:spcPts val="0"/>
              </a:spcAft>
              <a:buClr>
                <a:schemeClr val="accent6"/>
              </a:buClr>
              <a:buFont typeface="Arial" charset="0"/>
              <a:buNone/>
              <a:defRPr/>
            </a:pPr>
            <a:r>
              <a:rPr lang="en-GB" sz="2200" b="1" dirty="0" smtClean="0">
                <a:solidFill>
                  <a:srgbClr val="002060"/>
                </a:solidFill>
              </a:rPr>
              <a:t>07891 279418</a:t>
            </a:r>
          </a:p>
          <a:p>
            <a:pPr marL="0" indent="0" eaLnBrk="1" fontAlgn="auto" hangingPunct="1">
              <a:spcAft>
                <a:spcPts val="0"/>
              </a:spcAft>
              <a:buClr>
                <a:schemeClr val="accent6"/>
              </a:buClr>
              <a:buFont typeface="Arial" charset="0"/>
              <a:buNone/>
              <a:defRPr/>
            </a:pPr>
            <a:r>
              <a:rPr lang="en-GB" sz="2200" dirty="0" smtClean="0">
                <a:hlinkClick r:id="rId3"/>
              </a:rPr>
              <a:t>helen.smithies@leeds.gov.uk</a:t>
            </a:r>
            <a:endParaRPr lang="en-GB" sz="2200" dirty="0" smtClean="0"/>
          </a:p>
          <a:p>
            <a:pPr marL="0" indent="0" eaLnBrk="1" fontAlgn="auto" hangingPunct="1">
              <a:spcAft>
                <a:spcPts val="0"/>
              </a:spcAft>
              <a:buClr>
                <a:schemeClr val="accent6"/>
              </a:buClr>
              <a:buFont typeface="Arial" charset="0"/>
              <a:buNone/>
              <a:defRPr/>
            </a:pPr>
            <a:endParaRPr lang="en-GB" sz="2200" dirty="0"/>
          </a:p>
          <a:p>
            <a:pPr marL="0" indent="0" eaLnBrk="1" fontAlgn="auto" hangingPunct="1">
              <a:spcAft>
                <a:spcPts val="0"/>
              </a:spcAft>
              <a:buClr>
                <a:schemeClr val="accent6"/>
              </a:buClr>
              <a:buFont typeface="Arial" charset="0"/>
              <a:buNone/>
              <a:defRPr/>
            </a:pPr>
            <a:r>
              <a:rPr lang="en-GB" sz="2200" dirty="0" smtClean="0">
                <a:hlinkClick r:id="rId4"/>
              </a:rPr>
              <a:t>www.schoolwellbeing.co.uk</a:t>
            </a:r>
            <a:r>
              <a:rPr lang="en-GB" sz="2200" dirty="0" smtClean="0"/>
              <a:t> </a:t>
            </a:r>
          </a:p>
          <a:p>
            <a:pPr marL="0" indent="0" eaLnBrk="1" fontAlgn="auto" hangingPunct="1">
              <a:spcAft>
                <a:spcPts val="0"/>
              </a:spcAft>
              <a:buClr>
                <a:schemeClr val="accent6"/>
              </a:buClr>
              <a:buFont typeface="Arial" charset="0"/>
              <a:buNone/>
              <a:defRPr/>
            </a:pPr>
            <a:endParaRPr lang="en-GB" sz="2200" dirty="0"/>
          </a:p>
          <a:p>
            <a:pPr marL="0" indent="0" eaLnBrk="1" fontAlgn="auto" hangingPunct="1">
              <a:spcAft>
                <a:spcPts val="0"/>
              </a:spcAft>
              <a:buClr>
                <a:schemeClr val="accent6"/>
              </a:buClr>
              <a:buFont typeface="Arial" charset="0"/>
              <a:buNone/>
              <a:defRPr/>
            </a:pPr>
            <a:r>
              <a:rPr lang="en-GB" sz="2200" dirty="0" smtClean="0">
                <a:hlinkClick r:id="rId5"/>
              </a:rPr>
              <a:t>www.healthyschools.org.uk</a:t>
            </a:r>
            <a:r>
              <a:rPr lang="en-GB" sz="2200" dirty="0" smtClean="0"/>
              <a:t> </a:t>
            </a:r>
          </a:p>
          <a:p>
            <a:pPr eaLnBrk="1" fontAlgn="auto" hangingPunct="1">
              <a:spcAft>
                <a:spcPts val="0"/>
              </a:spcAft>
              <a:buClr>
                <a:schemeClr val="tx1"/>
              </a:buClr>
              <a:buFont typeface="Arial" charset="0"/>
              <a:buNone/>
              <a:defRPr/>
            </a:pPr>
            <a:endParaRPr lang="en-GB" sz="2200" dirty="0" smtClean="0">
              <a:solidFill>
                <a:schemeClr val="tx2"/>
              </a:solidFill>
            </a:endParaRPr>
          </a:p>
        </p:txBody>
      </p:sp>
    </p:spTree>
    <p:extLst>
      <p:ext uri="{BB962C8B-B14F-4D97-AF65-F5344CB8AC3E}">
        <p14:creationId xmlns:p14="http://schemas.microsoft.com/office/powerpoint/2010/main" val="3306006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50000"/>
                  </a:schemeClr>
                </a:solidFill>
              </a:rPr>
              <a:t>Schools:</a:t>
            </a:r>
            <a:endParaRPr lang="en-GB" dirty="0">
              <a:solidFill>
                <a:schemeClr val="accent5">
                  <a:lumMod val="50000"/>
                </a:schemeClr>
              </a:solidFill>
            </a:endParaRPr>
          </a:p>
        </p:txBody>
      </p:sp>
      <p:sp>
        <p:nvSpPr>
          <p:cNvPr id="3" name="Content Placeholder 2"/>
          <p:cNvSpPr>
            <a:spLocks noGrp="1"/>
          </p:cNvSpPr>
          <p:nvPr>
            <p:ph idx="1"/>
          </p:nvPr>
        </p:nvSpPr>
        <p:spPr/>
        <p:txBody>
          <a:bodyPr/>
          <a:lstStyle/>
          <a:p>
            <a:pPr lvl="0"/>
            <a:r>
              <a:rPr lang="en-GB" b="1" dirty="0">
                <a:solidFill>
                  <a:srgbClr val="002060"/>
                </a:solidFill>
              </a:rPr>
              <a:t>Offer training and support to schools on responding to, and dealing </a:t>
            </a:r>
            <a:r>
              <a:rPr lang="en-GB" b="1" dirty="0" smtClean="0">
                <a:solidFill>
                  <a:srgbClr val="002060"/>
                </a:solidFill>
              </a:rPr>
              <a:t>with, </a:t>
            </a:r>
            <a:r>
              <a:rPr lang="en-GB" b="1" dirty="0">
                <a:solidFill>
                  <a:srgbClr val="002060"/>
                </a:solidFill>
              </a:rPr>
              <a:t>bereaved children and their </a:t>
            </a:r>
            <a:r>
              <a:rPr lang="en-GB" b="1" dirty="0" smtClean="0">
                <a:solidFill>
                  <a:srgbClr val="002060"/>
                </a:solidFill>
              </a:rPr>
              <a:t>families</a:t>
            </a:r>
            <a:endParaRPr lang="en-GB" b="1" dirty="0">
              <a:solidFill>
                <a:srgbClr val="002060"/>
              </a:solidFill>
            </a:endParaRPr>
          </a:p>
          <a:p>
            <a:pPr lvl="0"/>
            <a:r>
              <a:rPr lang="en-GB" b="1" dirty="0" smtClean="0">
                <a:solidFill>
                  <a:srgbClr val="002060"/>
                </a:solidFill>
              </a:rPr>
              <a:t>Support </a:t>
            </a:r>
            <a:r>
              <a:rPr lang="en-GB" b="1" dirty="0">
                <a:solidFill>
                  <a:srgbClr val="002060"/>
                </a:solidFill>
              </a:rPr>
              <a:t>schools in developing a </a:t>
            </a:r>
            <a:r>
              <a:rPr lang="en-GB" b="1" dirty="0" smtClean="0">
                <a:solidFill>
                  <a:srgbClr val="002060"/>
                </a:solidFill>
              </a:rPr>
              <a:t>bereavement policy</a:t>
            </a:r>
          </a:p>
          <a:p>
            <a:pPr lvl="0"/>
            <a:r>
              <a:rPr lang="en-GB" b="1" dirty="0" smtClean="0">
                <a:solidFill>
                  <a:srgbClr val="002060"/>
                </a:solidFill>
              </a:rPr>
              <a:t>Ensure death education is embedded in the curriculum</a:t>
            </a:r>
            <a:endParaRPr lang="en-GB" dirty="0"/>
          </a:p>
        </p:txBody>
      </p:sp>
    </p:spTree>
    <p:extLst>
      <p:ext uri="{BB962C8B-B14F-4D97-AF65-F5344CB8AC3E}">
        <p14:creationId xmlns:p14="http://schemas.microsoft.com/office/powerpoint/2010/main" val="2353015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93" y="1225230"/>
            <a:ext cx="5040560" cy="4351338"/>
          </a:xfrm>
        </p:spPr>
        <p:txBody>
          <a:bodyPr/>
          <a:lstStyle/>
          <a:p>
            <a:pPr marL="0" indent="0" algn="ctr">
              <a:buNone/>
            </a:pPr>
            <a:r>
              <a:rPr lang="en-GB" sz="5400" b="1" dirty="0">
                <a:solidFill>
                  <a:srgbClr val="002060"/>
                </a:solidFill>
              </a:rPr>
              <a:t>Healthy </a:t>
            </a:r>
            <a:r>
              <a:rPr lang="en-GB" sz="5400" b="1" dirty="0" smtClean="0">
                <a:solidFill>
                  <a:srgbClr val="002060"/>
                </a:solidFill>
              </a:rPr>
              <a:t>Schools Status:</a:t>
            </a:r>
            <a:endParaRPr lang="en-GB" sz="5400" b="1" dirty="0">
              <a:solidFill>
                <a:srgbClr val="002060"/>
              </a:solidFill>
            </a:endParaRPr>
          </a:p>
          <a:p>
            <a:pPr marL="0" indent="0" algn="ctr">
              <a:buNone/>
            </a:pPr>
            <a:r>
              <a:rPr lang="en-GB" sz="5400" b="1" dirty="0" smtClean="0">
                <a:solidFill>
                  <a:srgbClr val="002060"/>
                </a:solidFill>
              </a:rPr>
              <a:t>The </a:t>
            </a:r>
            <a:r>
              <a:rPr lang="en-GB" sz="5400" b="1" dirty="0">
                <a:solidFill>
                  <a:srgbClr val="002060"/>
                </a:solidFill>
              </a:rPr>
              <a:t>School Health </a:t>
            </a:r>
            <a:r>
              <a:rPr lang="en-GB" sz="5400" b="1" dirty="0" smtClean="0">
                <a:solidFill>
                  <a:srgbClr val="002060"/>
                </a:solidFill>
              </a:rPr>
              <a:t>Check</a:t>
            </a:r>
            <a:endParaRPr lang="en-GB" sz="5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690" y="980728"/>
            <a:ext cx="386105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951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E46A3D"/>
              </a:buClr>
              <a:buFont typeface="Arial" pitchFamily="34" charset="0"/>
              <a:buChar char="•"/>
              <a:defRPr sz="3600">
                <a:solidFill>
                  <a:schemeClr val="tx1"/>
                </a:solidFill>
                <a:latin typeface="Calibri" pitchFamily="34" charset="0"/>
              </a:defRPr>
            </a:lvl1pPr>
            <a:lvl2pPr marL="742950" indent="-285750" eaLnBrk="0" hangingPunct="0">
              <a:lnSpc>
                <a:spcPct val="90000"/>
              </a:lnSpc>
              <a:spcBef>
                <a:spcPts val="500"/>
              </a:spcBef>
              <a:buClr>
                <a:srgbClr val="E46A3D"/>
              </a:buClr>
              <a:buFont typeface="Arial" pitchFamily="34" charset="0"/>
              <a:buChar char="•"/>
              <a:defRPr sz="3200">
                <a:solidFill>
                  <a:schemeClr val="tx1"/>
                </a:solidFill>
                <a:latin typeface="Calibri" pitchFamily="34" charset="0"/>
              </a:defRPr>
            </a:lvl2pPr>
            <a:lvl3pPr marL="1143000" indent="-228600" eaLnBrk="0" hangingPunct="0">
              <a:lnSpc>
                <a:spcPct val="90000"/>
              </a:lnSpc>
              <a:spcBef>
                <a:spcPts val="500"/>
              </a:spcBef>
              <a:buClr>
                <a:srgbClr val="E46A3D"/>
              </a:buClr>
              <a:buFont typeface="Arial" pitchFamily="34" charset="0"/>
              <a:buChar char="•"/>
              <a:defRPr sz="2800">
                <a:solidFill>
                  <a:schemeClr val="tx1"/>
                </a:solidFill>
                <a:latin typeface="Calibri" pitchFamily="34" charset="0"/>
              </a:defRPr>
            </a:lvl3pPr>
            <a:lvl4pPr marL="1600200" indent="-228600" eaLnBrk="0" hangingPunct="0">
              <a:lnSpc>
                <a:spcPct val="90000"/>
              </a:lnSpc>
              <a:spcBef>
                <a:spcPts val="500"/>
              </a:spcBef>
              <a:buClr>
                <a:srgbClr val="E46A3D"/>
              </a:buClr>
              <a:buFont typeface="Arial" pitchFamily="34" charset="0"/>
              <a:buChar char="•"/>
              <a:defRPr sz="2400">
                <a:solidFill>
                  <a:schemeClr val="tx1"/>
                </a:solidFill>
                <a:latin typeface="Calibri" pitchFamily="34" charset="0"/>
              </a:defRPr>
            </a:lvl4pPr>
            <a:lvl5pPr marL="2057400" indent="-228600" eaLnBrk="0" hangingPunct="0">
              <a:lnSpc>
                <a:spcPct val="90000"/>
              </a:lnSpc>
              <a:spcBef>
                <a:spcPts val="500"/>
              </a:spcBef>
              <a:buClr>
                <a:srgbClr val="E46A3D"/>
              </a:buClr>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E46A3D"/>
              </a:buClr>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E46A3D"/>
              </a:buClr>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E46A3D"/>
              </a:buClr>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E46A3D"/>
              </a:buClr>
              <a:buFont typeface="Arial" pitchFamily="34" charset="0"/>
              <a:buChar char="•"/>
              <a:defRPr>
                <a:solidFill>
                  <a:schemeClr val="tx1"/>
                </a:solidFill>
                <a:latin typeface="Calibri" pitchFamily="34" charset="0"/>
              </a:defRPr>
            </a:lvl9pPr>
          </a:lstStyle>
          <a:p>
            <a:pPr eaLnBrk="1" hangingPunct="1">
              <a:lnSpc>
                <a:spcPct val="100000"/>
              </a:lnSpc>
              <a:spcBef>
                <a:spcPct val="0"/>
              </a:spcBef>
              <a:buClrTx/>
              <a:buFontTx/>
              <a:buNone/>
            </a:pPr>
            <a:fld id="{2EE5A060-6DBC-4886-910A-0BC28CBE4F68}" type="slidenum">
              <a:rPr lang="en-GB" altLang="en-US" sz="1200" smtClean="0">
                <a:solidFill>
                  <a:srgbClr val="898989"/>
                </a:solidFill>
                <a:latin typeface="Arial" pitchFamily="34" charset="0"/>
              </a:rPr>
              <a:pPr eaLnBrk="1" hangingPunct="1">
                <a:lnSpc>
                  <a:spcPct val="100000"/>
                </a:lnSpc>
                <a:spcBef>
                  <a:spcPct val="0"/>
                </a:spcBef>
                <a:buClrTx/>
                <a:buFontTx/>
                <a:buNone/>
              </a:pPr>
              <a:t>5</a:t>
            </a:fld>
            <a:endParaRPr lang="en-GB" altLang="en-US" sz="1200" smtClean="0">
              <a:solidFill>
                <a:srgbClr val="898989"/>
              </a:solidFill>
              <a:latin typeface="Arial" pitchFamily="34" charset="0"/>
            </a:endParaRPr>
          </a:p>
        </p:txBody>
      </p:sp>
      <p:sp>
        <p:nvSpPr>
          <p:cNvPr id="5" name="TextBox 4"/>
          <p:cNvSpPr txBox="1"/>
          <p:nvPr/>
        </p:nvSpPr>
        <p:spPr>
          <a:xfrm>
            <a:off x="5436096" y="975295"/>
            <a:ext cx="3471862" cy="4524315"/>
          </a:xfrm>
          <a:prstGeom prst="rect">
            <a:avLst/>
          </a:prstGeom>
          <a:noFill/>
        </p:spPr>
        <p:txBody>
          <a:bodyPr>
            <a:spAutoFit/>
          </a:bodyPr>
          <a:lstStyle/>
          <a:p>
            <a:pPr algn="ctr">
              <a:buClr>
                <a:srgbClr val="E46A3D"/>
              </a:buClr>
              <a:defRPr/>
            </a:pPr>
            <a:r>
              <a:rPr lang="en-GB" sz="2400" b="1" u="sng" dirty="0">
                <a:solidFill>
                  <a:srgbClr val="E46A3D"/>
                </a:solidFill>
                <a:latin typeface="Arial" charset="0"/>
              </a:rPr>
              <a:t>Sections</a:t>
            </a:r>
          </a:p>
          <a:p>
            <a:r>
              <a:rPr lang="en-GB" sz="2400" b="1" dirty="0">
                <a:solidFill>
                  <a:srgbClr val="002060"/>
                </a:solidFill>
              </a:rPr>
              <a:t>1.Leadership</a:t>
            </a:r>
          </a:p>
          <a:p>
            <a:r>
              <a:rPr lang="en-GB" sz="2400" b="1" dirty="0">
                <a:solidFill>
                  <a:srgbClr val="002060"/>
                </a:solidFill>
              </a:rPr>
              <a:t>2.Policy </a:t>
            </a:r>
          </a:p>
          <a:p>
            <a:r>
              <a:rPr lang="en-GB" sz="2400" b="1" dirty="0">
                <a:solidFill>
                  <a:srgbClr val="002060"/>
                </a:solidFill>
              </a:rPr>
              <a:t>3.Curriculum</a:t>
            </a:r>
          </a:p>
          <a:p>
            <a:r>
              <a:rPr lang="en-GB" sz="2400" b="1" dirty="0">
                <a:solidFill>
                  <a:srgbClr val="002060"/>
                </a:solidFill>
              </a:rPr>
              <a:t>4.Teaching &amp; Learning</a:t>
            </a:r>
          </a:p>
          <a:p>
            <a:r>
              <a:rPr lang="en-GB" sz="2400" b="1" dirty="0">
                <a:solidFill>
                  <a:srgbClr val="002060"/>
                </a:solidFill>
              </a:rPr>
              <a:t>5.Assessment</a:t>
            </a:r>
          </a:p>
          <a:p>
            <a:r>
              <a:rPr lang="en-GB" sz="2400" b="1" dirty="0">
                <a:solidFill>
                  <a:srgbClr val="002060"/>
                </a:solidFill>
              </a:rPr>
              <a:t>6.Pupil Voice</a:t>
            </a:r>
          </a:p>
          <a:p>
            <a:r>
              <a:rPr lang="en-GB" sz="2400" b="1" dirty="0">
                <a:solidFill>
                  <a:srgbClr val="002060"/>
                </a:solidFill>
              </a:rPr>
              <a:t>7.Support Services</a:t>
            </a:r>
          </a:p>
          <a:p>
            <a:r>
              <a:rPr lang="en-GB" sz="2400" b="1" dirty="0">
                <a:solidFill>
                  <a:srgbClr val="002060"/>
                </a:solidFill>
              </a:rPr>
              <a:t>8.Professional Development</a:t>
            </a:r>
          </a:p>
          <a:p>
            <a:r>
              <a:rPr lang="en-GB" sz="2400" b="1" dirty="0">
                <a:solidFill>
                  <a:srgbClr val="002060"/>
                </a:solidFill>
              </a:rPr>
              <a:t>9.Partnerships </a:t>
            </a:r>
          </a:p>
          <a:p>
            <a:r>
              <a:rPr lang="en-GB" sz="2400" b="1" dirty="0">
                <a:solidFill>
                  <a:srgbClr val="002060"/>
                </a:solidFill>
              </a:rPr>
              <a:t>10.School Ethos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198" t="13453" r="30160" b="4937"/>
          <a:stretch/>
        </p:blipFill>
        <p:spPr bwMode="auto">
          <a:xfrm>
            <a:off x="755575" y="1124745"/>
            <a:ext cx="3833546" cy="50947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97" y="260648"/>
            <a:ext cx="64992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872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E46A3D"/>
              </a:buClr>
              <a:buFont typeface="Arial" pitchFamily="34" charset="0"/>
              <a:buChar char="•"/>
              <a:defRPr sz="3600">
                <a:solidFill>
                  <a:schemeClr val="tx1"/>
                </a:solidFill>
                <a:latin typeface="Calibri" pitchFamily="34" charset="0"/>
              </a:defRPr>
            </a:lvl1pPr>
            <a:lvl2pPr marL="742950" indent="-285750" eaLnBrk="0" hangingPunct="0">
              <a:lnSpc>
                <a:spcPct val="90000"/>
              </a:lnSpc>
              <a:spcBef>
                <a:spcPts val="500"/>
              </a:spcBef>
              <a:buClr>
                <a:srgbClr val="E46A3D"/>
              </a:buClr>
              <a:buFont typeface="Arial" pitchFamily="34" charset="0"/>
              <a:buChar char="•"/>
              <a:defRPr sz="3200">
                <a:solidFill>
                  <a:schemeClr val="tx1"/>
                </a:solidFill>
                <a:latin typeface="Calibri" pitchFamily="34" charset="0"/>
              </a:defRPr>
            </a:lvl2pPr>
            <a:lvl3pPr marL="1143000" indent="-228600" eaLnBrk="0" hangingPunct="0">
              <a:lnSpc>
                <a:spcPct val="90000"/>
              </a:lnSpc>
              <a:spcBef>
                <a:spcPts val="500"/>
              </a:spcBef>
              <a:buClr>
                <a:srgbClr val="E46A3D"/>
              </a:buClr>
              <a:buFont typeface="Arial" pitchFamily="34" charset="0"/>
              <a:buChar char="•"/>
              <a:defRPr sz="2800">
                <a:solidFill>
                  <a:schemeClr val="tx1"/>
                </a:solidFill>
                <a:latin typeface="Calibri" pitchFamily="34" charset="0"/>
              </a:defRPr>
            </a:lvl3pPr>
            <a:lvl4pPr marL="1600200" indent="-228600" eaLnBrk="0" hangingPunct="0">
              <a:lnSpc>
                <a:spcPct val="90000"/>
              </a:lnSpc>
              <a:spcBef>
                <a:spcPts val="500"/>
              </a:spcBef>
              <a:buClr>
                <a:srgbClr val="E46A3D"/>
              </a:buClr>
              <a:buFont typeface="Arial" pitchFamily="34" charset="0"/>
              <a:buChar char="•"/>
              <a:defRPr sz="2400">
                <a:solidFill>
                  <a:schemeClr val="tx1"/>
                </a:solidFill>
                <a:latin typeface="Calibri" pitchFamily="34" charset="0"/>
              </a:defRPr>
            </a:lvl4pPr>
            <a:lvl5pPr marL="2057400" indent="-228600" eaLnBrk="0" hangingPunct="0">
              <a:lnSpc>
                <a:spcPct val="90000"/>
              </a:lnSpc>
              <a:spcBef>
                <a:spcPts val="500"/>
              </a:spcBef>
              <a:buClr>
                <a:srgbClr val="E46A3D"/>
              </a:buClr>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E46A3D"/>
              </a:buClr>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E46A3D"/>
              </a:buClr>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E46A3D"/>
              </a:buClr>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E46A3D"/>
              </a:buClr>
              <a:buFont typeface="Arial" pitchFamily="34" charset="0"/>
              <a:buChar char="•"/>
              <a:defRPr>
                <a:solidFill>
                  <a:schemeClr val="tx1"/>
                </a:solidFill>
                <a:latin typeface="Calibri" pitchFamily="34" charset="0"/>
              </a:defRPr>
            </a:lvl9pPr>
          </a:lstStyle>
          <a:p>
            <a:pPr eaLnBrk="1" hangingPunct="1">
              <a:lnSpc>
                <a:spcPct val="100000"/>
              </a:lnSpc>
              <a:spcBef>
                <a:spcPct val="0"/>
              </a:spcBef>
              <a:buClrTx/>
              <a:buFontTx/>
              <a:buNone/>
            </a:pPr>
            <a:fld id="{BA99FDF9-CB5C-4CE5-8198-F144F7B4C97E}" type="slidenum">
              <a:rPr lang="en-GB" altLang="en-US" sz="1200" smtClean="0">
                <a:solidFill>
                  <a:srgbClr val="898989"/>
                </a:solidFill>
                <a:latin typeface="Arial" pitchFamily="34" charset="0"/>
              </a:rPr>
              <a:pPr eaLnBrk="1" hangingPunct="1">
                <a:lnSpc>
                  <a:spcPct val="100000"/>
                </a:lnSpc>
                <a:spcBef>
                  <a:spcPct val="0"/>
                </a:spcBef>
                <a:buClrTx/>
                <a:buFontTx/>
                <a:buNone/>
              </a:pPr>
              <a:t>6</a:t>
            </a:fld>
            <a:endParaRPr lang="en-GB" altLang="en-US" sz="1200" smtClean="0">
              <a:solidFill>
                <a:srgbClr val="898989"/>
              </a:solidFill>
              <a:latin typeface="Arial"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091" y="1371021"/>
            <a:ext cx="3239420" cy="423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a:srcRect l="27163" t="10781" r="33463" b="5179"/>
          <a:stretch/>
        </p:blipFill>
        <p:spPr>
          <a:xfrm>
            <a:off x="4860032" y="1371021"/>
            <a:ext cx="3600400" cy="4320481"/>
          </a:xfrm>
          <a:prstGeom prst="rect">
            <a:avLst/>
          </a:prstGeom>
        </p:spPr>
      </p:pic>
    </p:spTree>
    <p:extLst>
      <p:ext uri="{BB962C8B-B14F-4D97-AF65-F5344CB8AC3E}">
        <p14:creationId xmlns:p14="http://schemas.microsoft.com/office/powerpoint/2010/main" val="1219607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229600" cy="1143000"/>
          </a:xfrm>
        </p:spPr>
        <p:txBody>
          <a:bodyPr/>
          <a:lstStyle/>
          <a:p>
            <a:pPr algn="l"/>
            <a:r>
              <a:rPr lang="en-GB" b="1" dirty="0" smtClean="0">
                <a:solidFill>
                  <a:srgbClr val="002060"/>
                </a:solidFill>
              </a:rPr>
              <a:t>Leadership:</a:t>
            </a:r>
            <a:endParaRPr lang="en-GB" b="1" dirty="0">
              <a:solidFill>
                <a:srgbClr val="002060"/>
              </a:solidFill>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7</a:t>
            </a:fld>
            <a:endParaRPr lang="en-GB" dirty="0">
              <a:solidFill>
                <a:prstClr val="black">
                  <a:tint val="75000"/>
                </a:prstClr>
              </a:solidFill>
            </a:endParaRPr>
          </a:p>
        </p:txBody>
      </p:sp>
      <p:sp>
        <p:nvSpPr>
          <p:cNvPr id="3" name="Content Placeholder 2"/>
          <p:cNvSpPr>
            <a:spLocks noGrp="1"/>
          </p:cNvSpPr>
          <p:nvPr>
            <p:ph idx="1"/>
          </p:nvPr>
        </p:nvSpPr>
        <p:spPr/>
        <p:txBody>
          <a:bodyPr/>
          <a:lstStyle/>
          <a:p>
            <a:r>
              <a:rPr lang="en-GB" b="1" dirty="0">
                <a:solidFill>
                  <a:srgbClr val="002060"/>
                </a:solidFill>
              </a:rPr>
              <a:t>Relevant members of the staff team, including SLT, have attended SEMH </a:t>
            </a:r>
            <a:r>
              <a:rPr lang="en-GB" b="1" dirty="0">
                <a:solidFill>
                  <a:schemeClr val="accent6">
                    <a:lumMod val="75000"/>
                  </a:schemeClr>
                </a:solidFill>
              </a:rPr>
              <a:t>training </a:t>
            </a:r>
            <a:r>
              <a:rPr lang="en-GB" b="1" dirty="0">
                <a:solidFill>
                  <a:srgbClr val="002060"/>
                </a:solidFill>
              </a:rPr>
              <a:t>and have a clear understanding of effective </a:t>
            </a:r>
            <a:r>
              <a:rPr lang="en-GB" b="1" dirty="0">
                <a:solidFill>
                  <a:schemeClr val="accent6">
                    <a:lumMod val="75000"/>
                  </a:schemeClr>
                </a:solidFill>
              </a:rPr>
              <a:t>whole school approaches </a:t>
            </a:r>
            <a:r>
              <a:rPr lang="en-GB" b="1" dirty="0">
                <a:solidFill>
                  <a:srgbClr val="002060"/>
                </a:solidFill>
              </a:rPr>
              <a:t>and specific emotional wellbeing and mental health needs, </a:t>
            </a:r>
            <a:r>
              <a:rPr lang="en-GB" b="1" dirty="0" smtClean="0">
                <a:solidFill>
                  <a:srgbClr val="002060"/>
                </a:solidFill>
              </a:rPr>
              <a:t>e.g. </a:t>
            </a:r>
            <a:r>
              <a:rPr lang="en-GB" b="1" dirty="0" smtClean="0">
                <a:solidFill>
                  <a:schemeClr val="accent6">
                    <a:lumMod val="75000"/>
                  </a:schemeClr>
                </a:solidFill>
              </a:rPr>
              <a:t>loss </a:t>
            </a:r>
            <a:r>
              <a:rPr lang="en-GB" b="1" dirty="0">
                <a:solidFill>
                  <a:schemeClr val="accent6">
                    <a:lumMod val="75000"/>
                  </a:schemeClr>
                </a:solidFill>
              </a:rPr>
              <a:t>and bereavement </a:t>
            </a:r>
            <a:r>
              <a:rPr lang="en-GB" b="1" dirty="0">
                <a:solidFill>
                  <a:srgbClr val="002060"/>
                </a:solidFill>
              </a:rPr>
              <a:t>and self harm</a:t>
            </a:r>
            <a:r>
              <a:rPr lang="en-GB" b="1" dirty="0" smtClean="0">
                <a:solidFill>
                  <a:srgbClr val="002060"/>
                </a:solidFill>
              </a:rPr>
              <a:t>. </a:t>
            </a:r>
            <a:endParaRPr lang="en-GB" b="1" dirty="0">
              <a:solidFill>
                <a:srgbClr val="002060"/>
              </a:solidFill>
            </a:endParaRPr>
          </a:p>
        </p:txBody>
      </p:sp>
    </p:spTree>
    <p:extLst>
      <p:ext uri="{BB962C8B-B14F-4D97-AF65-F5344CB8AC3E}">
        <p14:creationId xmlns:p14="http://schemas.microsoft.com/office/powerpoint/2010/main" val="1664039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pPr algn="l"/>
            <a:r>
              <a:rPr lang="en-GB" b="1" dirty="0" smtClean="0">
                <a:solidFill>
                  <a:srgbClr val="002060"/>
                </a:solidFill>
              </a:rPr>
              <a:t>Policy Development:</a:t>
            </a:r>
            <a:endParaRPr lang="en-GB" b="1" dirty="0">
              <a:solidFill>
                <a:srgbClr val="002060"/>
              </a:solidFill>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8</a:t>
            </a:fld>
            <a:endParaRPr lang="en-GB" dirty="0">
              <a:solidFill>
                <a:prstClr val="black">
                  <a:tint val="75000"/>
                </a:prstClr>
              </a:solidFill>
            </a:endParaRPr>
          </a:p>
        </p:txBody>
      </p:sp>
      <p:sp>
        <p:nvSpPr>
          <p:cNvPr id="3" name="Content Placeholder 2"/>
          <p:cNvSpPr>
            <a:spLocks noGrp="1"/>
          </p:cNvSpPr>
          <p:nvPr>
            <p:ph idx="1"/>
          </p:nvPr>
        </p:nvSpPr>
        <p:spPr>
          <a:xfrm>
            <a:off x="467544" y="1916832"/>
            <a:ext cx="8229600" cy="4525963"/>
          </a:xfrm>
        </p:spPr>
        <p:txBody>
          <a:bodyPr>
            <a:normAutofit fontScale="92500" lnSpcReduction="20000"/>
          </a:bodyPr>
          <a:lstStyle/>
          <a:p>
            <a:r>
              <a:rPr lang="en-GB" b="1" dirty="0">
                <a:solidFill>
                  <a:srgbClr val="002060"/>
                </a:solidFill>
              </a:rPr>
              <a:t>The school has an </a:t>
            </a:r>
            <a:r>
              <a:rPr lang="en-GB" b="1" dirty="0">
                <a:solidFill>
                  <a:schemeClr val="accent6">
                    <a:lumMod val="75000"/>
                  </a:schemeClr>
                </a:solidFill>
              </a:rPr>
              <a:t>effective policy </a:t>
            </a:r>
            <a:r>
              <a:rPr lang="en-GB" b="1" dirty="0">
                <a:solidFill>
                  <a:srgbClr val="002060"/>
                </a:solidFill>
              </a:rPr>
              <a:t>to support staff and pupils in times of </a:t>
            </a:r>
            <a:r>
              <a:rPr lang="en-GB" b="1" dirty="0" smtClean="0">
                <a:solidFill>
                  <a:schemeClr val="accent6">
                    <a:lumMod val="75000"/>
                  </a:schemeClr>
                </a:solidFill>
              </a:rPr>
              <a:t>bereavement, crisis </a:t>
            </a:r>
            <a:r>
              <a:rPr lang="en-GB" b="1" dirty="0">
                <a:solidFill>
                  <a:schemeClr val="accent6">
                    <a:lumMod val="75000"/>
                  </a:schemeClr>
                </a:solidFill>
              </a:rPr>
              <a:t>or trauma, </a:t>
            </a:r>
            <a:r>
              <a:rPr lang="en-GB" b="1" dirty="0">
                <a:solidFill>
                  <a:srgbClr val="002060"/>
                </a:solidFill>
              </a:rPr>
              <a:t>and the practice is well understood </a:t>
            </a:r>
            <a:r>
              <a:rPr lang="en-GB" b="1" dirty="0" smtClean="0">
                <a:solidFill>
                  <a:srgbClr val="002060"/>
                </a:solidFill>
              </a:rPr>
              <a:t>and </a:t>
            </a:r>
            <a:r>
              <a:rPr lang="en-GB" b="1" dirty="0">
                <a:solidFill>
                  <a:srgbClr val="002060"/>
                </a:solidFill>
              </a:rPr>
              <a:t>valued by all. </a:t>
            </a:r>
            <a:endParaRPr lang="en-GB" b="1" dirty="0" smtClean="0">
              <a:solidFill>
                <a:srgbClr val="002060"/>
              </a:solidFill>
            </a:endParaRPr>
          </a:p>
          <a:p>
            <a:pPr marL="0" indent="0">
              <a:buNone/>
            </a:pPr>
            <a:endParaRPr lang="en-GB" b="1" dirty="0" smtClean="0">
              <a:solidFill>
                <a:srgbClr val="002060"/>
              </a:solidFill>
            </a:endParaRPr>
          </a:p>
          <a:p>
            <a:r>
              <a:rPr lang="en-GB" b="1" dirty="0">
                <a:solidFill>
                  <a:srgbClr val="002060"/>
                </a:solidFill>
              </a:rPr>
              <a:t>All policies linked to SEMH, </a:t>
            </a:r>
            <a:r>
              <a:rPr lang="en-GB" b="1" dirty="0" smtClean="0">
                <a:solidFill>
                  <a:srgbClr val="002060"/>
                </a:solidFill>
              </a:rPr>
              <a:t>e.g. </a:t>
            </a:r>
            <a:r>
              <a:rPr lang="en-GB" b="1" dirty="0">
                <a:solidFill>
                  <a:srgbClr val="002060"/>
                </a:solidFill>
              </a:rPr>
              <a:t>anti-bullying, </a:t>
            </a:r>
            <a:r>
              <a:rPr lang="en-GB" b="1" dirty="0">
                <a:solidFill>
                  <a:schemeClr val="accent6">
                    <a:lumMod val="75000"/>
                  </a:schemeClr>
                </a:solidFill>
              </a:rPr>
              <a:t>bereavement</a:t>
            </a:r>
            <a:r>
              <a:rPr lang="en-GB" b="1" dirty="0">
                <a:solidFill>
                  <a:srgbClr val="002060"/>
                </a:solidFill>
              </a:rPr>
              <a:t>, wellbeing policies, are all regularly </a:t>
            </a:r>
            <a:r>
              <a:rPr lang="en-GB" b="1" dirty="0">
                <a:solidFill>
                  <a:schemeClr val="accent6">
                    <a:lumMod val="75000"/>
                  </a:schemeClr>
                </a:solidFill>
              </a:rPr>
              <a:t>monitored and evaluated for impact</a:t>
            </a:r>
            <a:r>
              <a:rPr lang="en-GB" b="1" dirty="0">
                <a:solidFill>
                  <a:srgbClr val="002060"/>
                </a:solidFill>
              </a:rPr>
              <a:t>. They are subject to a planned review cycle including a regular survey to all stakeholders and are policies in practice. </a:t>
            </a:r>
          </a:p>
        </p:txBody>
      </p:sp>
    </p:spTree>
    <p:extLst>
      <p:ext uri="{BB962C8B-B14F-4D97-AF65-F5344CB8AC3E}">
        <p14:creationId xmlns:p14="http://schemas.microsoft.com/office/powerpoint/2010/main" val="19796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7340"/>
            <a:ext cx="8229600" cy="1143000"/>
          </a:xfrm>
        </p:spPr>
        <p:txBody>
          <a:bodyPr/>
          <a:lstStyle/>
          <a:p>
            <a:pPr algn="l"/>
            <a:r>
              <a:rPr lang="en-GB" b="1" dirty="0" smtClean="0">
                <a:solidFill>
                  <a:srgbClr val="002060"/>
                </a:solidFill>
              </a:rPr>
              <a:t>Teaching and Learning:</a:t>
            </a:r>
            <a:endParaRPr lang="en-GB" b="1" dirty="0">
              <a:solidFill>
                <a:srgbClr val="002060"/>
              </a:solidFill>
            </a:endParaRPr>
          </a:p>
        </p:txBody>
      </p:sp>
      <p:sp>
        <p:nvSpPr>
          <p:cNvPr id="4" name="Slide Number Placeholder 3"/>
          <p:cNvSpPr>
            <a:spLocks noGrp="1"/>
          </p:cNvSpPr>
          <p:nvPr>
            <p:ph type="sldNum" sz="quarter" idx="12"/>
          </p:nvPr>
        </p:nvSpPr>
        <p:spPr/>
        <p:txBody>
          <a:bodyPr/>
          <a:lstStyle/>
          <a:p>
            <a:pPr>
              <a:defRPr/>
            </a:pPr>
            <a:fld id="{671B3E6C-7A4B-4477-A9B3-A8D1C6625150}" type="slidenum">
              <a:rPr lang="en-GB" smtClean="0">
                <a:solidFill>
                  <a:prstClr val="black">
                    <a:tint val="75000"/>
                  </a:prstClr>
                </a:solidFill>
              </a:rPr>
              <a:pPr>
                <a:defRPr/>
              </a:pPr>
              <a:t>9</a:t>
            </a:fld>
            <a:endParaRPr lang="en-GB" dirty="0">
              <a:solidFill>
                <a:prstClr val="black">
                  <a:tint val="75000"/>
                </a:prstClr>
              </a:solidFill>
            </a:endParaRPr>
          </a:p>
        </p:txBody>
      </p:sp>
      <p:sp>
        <p:nvSpPr>
          <p:cNvPr id="8" name="Content Placeholder 2"/>
          <p:cNvSpPr>
            <a:spLocks noGrp="1"/>
          </p:cNvSpPr>
          <p:nvPr>
            <p:ph idx="1"/>
          </p:nvPr>
        </p:nvSpPr>
        <p:spPr>
          <a:xfrm>
            <a:off x="467544" y="1772816"/>
            <a:ext cx="8229600" cy="4525963"/>
          </a:xfrm>
        </p:spPr>
        <p:txBody>
          <a:bodyPr>
            <a:normAutofit fontScale="85000" lnSpcReduction="20000"/>
          </a:bodyPr>
          <a:lstStyle/>
          <a:p>
            <a:r>
              <a:rPr lang="en-GB" b="1" dirty="0">
                <a:solidFill>
                  <a:srgbClr val="002060"/>
                </a:solidFill>
              </a:rPr>
              <a:t>All teachers are </a:t>
            </a:r>
            <a:r>
              <a:rPr lang="en-GB" b="1" dirty="0">
                <a:solidFill>
                  <a:schemeClr val="accent6">
                    <a:lumMod val="75000"/>
                  </a:schemeClr>
                </a:solidFill>
              </a:rPr>
              <a:t>confident and skilled </a:t>
            </a:r>
            <a:r>
              <a:rPr lang="en-GB" b="1" dirty="0">
                <a:solidFill>
                  <a:srgbClr val="002060"/>
                </a:solidFill>
              </a:rPr>
              <a:t>in discussing sensitive and/or controversial issues in lessons, such as self- </a:t>
            </a:r>
            <a:r>
              <a:rPr lang="en-GB" b="1" dirty="0" smtClean="0">
                <a:solidFill>
                  <a:srgbClr val="002060"/>
                </a:solidFill>
              </a:rPr>
              <a:t>harm and</a:t>
            </a:r>
            <a:r>
              <a:rPr lang="en-GB" b="1" dirty="0" smtClean="0">
                <a:solidFill>
                  <a:srgbClr val="FF0000"/>
                </a:solidFill>
              </a:rPr>
              <a:t> </a:t>
            </a:r>
            <a:r>
              <a:rPr lang="en-GB" b="1" dirty="0" smtClean="0">
                <a:solidFill>
                  <a:schemeClr val="accent6">
                    <a:lumMod val="75000"/>
                  </a:schemeClr>
                </a:solidFill>
              </a:rPr>
              <a:t>bereavement</a:t>
            </a:r>
            <a:r>
              <a:rPr lang="en-GB" b="1" dirty="0">
                <a:solidFill>
                  <a:srgbClr val="002060"/>
                </a:solidFill>
              </a:rPr>
              <a:t>, with clear and consistent ground rules</a:t>
            </a:r>
            <a:r>
              <a:rPr lang="en-GB" b="1" dirty="0" smtClean="0">
                <a:solidFill>
                  <a:srgbClr val="002060"/>
                </a:solidFill>
              </a:rPr>
              <a:t>.</a:t>
            </a:r>
          </a:p>
          <a:p>
            <a:pPr marL="0" indent="0">
              <a:buNone/>
            </a:pPr>
            <a:endParaRPr lang="en-GB" b="1" dirty="0" smtClean="0">
              <a:solidFill>
                <a:srgbClr val="002060"/>
              </a:solidFill>
            </a:endParaRPr>
          </a:p>
          <a:p>
            <a:r>
              <a:rPr lang="en-GB" b="1" dirty="0">
                <a:solidFill>
                  <a:srgbClr val="002060"/>
                </a:solidFill>
              </a:rPr>
              <a:t>Pupils demonstrate that they have </a:t>
            </a:r>
            <a:r>
              <a:rPr lang="en-GB" b="1" dirty="0">
                <a:solidFill>
                  <a:schemeClr val="accent6">
                    <a:lumMod val="75000"/>
                  </a:schemeClr>
                </a:solidFill>
              </a:rPr>
              <a:t>excellent emotional literacy</a:t>
            </a:r>
            <a:r>
              <a:rPr lang="en-GB" b="1" dirty="0">
                <a:solidFill>
                  <a:srgbClr val="002060"/>
                </a:solidFill>
              </a:rPr>
              <a:t> skills and a </a:t>
            </a:r>
            <a:r>
              <a:rPr lang="en-GB" b="1" dirty="0">
                <a:solidFill>
                  <a:schemeClr val="accent6">
                    <a:lumMod val="75000"/>
                  </a:schemeClr>
                </a:solidFill>
              </a:rPr>
              <a:t>good understanding of how to recognise and deal </a:t>
            </a:r>
            <a:r>
              <a:rPr lang="en-GB" b="1" dirty="0">
                <a:solidFill>
                  <a:srgbClr val="002060"/>
                </a:solidFill>
              </a:rPr>
              <a:t>with mental health problems such as stress, eating disorders, self-harm or </a:t>
            </a:r>
            <a:r>
              <a:rPr lang="en-GB" b="1" dirty="0">
                <a:solidFill>
                  <a:schemeClr val="accent6">
                    <a:lumMod val="75000"/>
                  </a:schemeClr>
                </a:solidFill>
              </a:rPr>
              <a:t>bereavement. </a:t>
            </a:r>
            <a:r>
              <a:rPr lang="en-GB" b="1" dirty="0">
                <a:solidFill>
                  <a:srgbClr val="002060"/>
                </a:solidFill>
              </a:rPr>
              <a:t>They demonstrate that they know how to develop resilience and resist peer pressure and where to go to seek further </a:t>
            </a:r>
            <a:r>
              <a:rPr lang="en-GB" b="1" dirty="0">
                <a:solidFill>
                  <a:schemeClr val="accent6">
                    <a:lumMod val="75000"/>
                  </a:schemeClr>
                </a:solidFill>
              </a:rPr>
              <a:t>help and advice</a:t>
            </a:r>
            <a:r>
              <a:rPr lang="en-GB" b="1" dirty="0">
                <a:solidFill>
                  <a:srgbClr val="002060"/>
                </a:solidFill>
              </a:rPr>
              <a:t>. </a:t>
            </a:r>
          </a:p>
        </p:txBody>
      </p:sp>
    </p:spTree>
    <p:extLst>
      <p:ext uri="{BB962C8B-B14F-4D97-AF65-F5344CB8AC3E}">
        <p14:creationId xmlns:p14="http://schemas.microsoft.com/office/powerpoint/2010/main" val="3457906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1077</Words>
  <Application>Microsoft Office PowerPoint</Application>
  <PresentationFormat>On-screen Show (4:3)</PresentationFormat>
  <Paragraphs>152</Paragraphs>
  <Slides>25</Slides>
  <Notes>8</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25</vt:i4>
      </vt:variant>
    </vt:vector>
  </HeadingPairs>
  <TitlesOfParts>
    <vt:vector size="39" baseType="lpstr">
      <vt:lpstr>Arial</vt:lpstr>
      <vt:lpstr>Calibri</vt:lpstr>
      <vt:lpstr>Times</vt:lpstr>
      <vt:lpstr>Trebuchet MS</vt:lpstr>
      <vt:lpstr>Wingdings 3</vt:lpstr>
      <vt:lpstr>ヒラギノ角ゴ Pro W3</vt:lpstr>
      <vt:lpstr>1_Office Theme</vt:lpstr>
      <vt:lpstr>2_Office Theme</vt:lpstr>
      <vt:lpstr>3_Office Theme</vt:lpstr>
      <vt:lpstr>4_Office Theme</vt:lpstr>
      <vt:lpstr>5_Office Theme</vt:lpstr>
      <vt:lpstr>24_Office Theme</vt:lpstr>
      <vt:lpstr>Facet</vt:lpstr>
      <vt:lpstr>12_Office Theme</vt:lpstr>
      <vt:lpstr>Bereaved children and young people in Leeds schools… what are we doing to help?</vt:lpstr>
      <vt:lpstr>Schools:</vt:lpstr>
      <vt:lpstr>Schools:</vt:lpstr>
      <vt:lpstr>PowerPoint Presentation</vt:lpstr>
      <vt:lpstr>PowerPoint Presentation</vt:lpstr>
      <vt:lpstr>PowerPoint Presentation</vt:lpstr>
      <vt:lpstr>Leadership:</vt:lpstr>
      <vt:lpstr>Policy Development:</vt:lpstr>
      <vt:lpstr>Teaching and Learning:</vt:lpstr>
      <vt:lpstr>PowerPoint Presentation</vt:lpstr>
      <vt:lpstr>PowerPoint Presentation</vt:lpstr>
      <vt:lpstr>My Health My School Survey</vt:lpstr>
      <vt:lpstr>Within the last 12 months, has anyone close to you died?</vt:lpstr>
      <vt:lpstr>If you needed it, were you supported by school to help you deal with this death? </vt:lpstr>
      <vt:lpstr>Which of the following things do you worry about the most? (Multi response – tick all that apply)</vt:lpstr>
      <vt:lpstr>How much useful information and learning have you had to help you understand the following things (e.g. through lessons at school)</vt:lpstr>
      <vt:lpstr>To make sure you are safe and healthy, would you know where to go to get help and advice for each of these things:</vt:lpstr>
      <vt:lpstr>Bereavement Policy:</vt:lpstr>
      <vt:lpstr>Death in the primary curriculum:</vt:lpstr>
      <vt:lpstr>Death in the primary curriculum:</vt:lpstr>
      <vt:lpstr>SEMH  MindMate lessons www.mindmatechampions.org.uk </vt:lpstr>
      <vt:lpstr>PowerPoint Presentation</vt:lpstr>
      <vt:lpstr>PowerPoint Presentation</vt:lpstr>
      <vt:lpstr>PowerPoint Presentation</vt:lpstr>
      <vt:lpstr>Contacts : </vt:lpstr>
    </vt:vector>
  </TitlesOfParts>
  <Company>Leeds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Leeds Bereavement Forum AGM</dc:title>
  <dc:creator>Smithies, Helen</dc:creator>
  <cp:lastModifiedBy>Jane Robinson</cp:lastModifiedBy>
  <cp:revision>62</cp:revision>
  <cp:lastPrinted>2017-11-15T09:56:43Z</cp:lastPrinted>
  <dcterms:created xsi:type="dcterms:W3CDTF">2016-10-28T07:35:44Z</dcterms:created>
  <dcterms:modified xsi:type="dcterms:W3CDTF">2018-01-21T22:17:18Z</dcterms:modified>
</cp:coreProperties>
</file>