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0" d="100"/>
          <a:sy n="70"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424209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250131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46443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206295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3298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305339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322511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291347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199108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479891-2FC9-4218-AFD2-B314CE304B08}" type="datetimeFigureOut">
              <a:rPr lang="en-GB" smtClean="0"/>
              <a:t>21/01/2018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350466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479891-2FC9-4218-AFD2-B314CE304B08}"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143284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479891-2FC9-4218-AFD2-B314CE304B08}" type="datetimeFigureOut">
              <a:rPr lang="en-GB" smtClean="0"/>
              <a:t>21/01/2018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316924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479891-2FC9-4218-AFD2-B314CE304B08}" type="datetimeFigureOut">
              <a:rPr lang="en-GB" smtClean="0"/>
              <a:t>21/01/2018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116273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9891-2FC9-4218-AFD2-B314CE304B08}" type="datetimeFigureOut">
              <a:rPr lang="en-GB" smtClean="0"/>
              <a:t>21/01/2018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144246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479891-2FC9-4218-AFD2-B314CE304B08}"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405466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A479891-2FC9-4218-AFD2-B314CE304B08}" type="datetimeFigureOut">
              <a:rPr lang="en-GB" smtClean="0"/>
              <a:t>21/01/2018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D01490-239B-422E-89B0-A10D1485DA2D}" type="slidenum">
              <a:rPr lang="en-GB" smtClean="0"/>
              <a:t>‹#›</a:t>
            </a:fld>
            <a:endParaRPr lang="en-GB"/>
          </a:p>
        </p:txBody>
      </p:sp>
    </p:spTree>
    <p:extLst>
      <p:ext uri="{BB962C8B-B14F-4D97-AF65-F5344CB8AC3E}">
        <p14:creationId xmlns:p14="http://schemas.microsoft.com/office/powerpoint/2010/main" val="256067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479891-2FC9-4218-AFD2-B314CE304B08}" type="datetimeFigureOut">
              <a:rPr lang="en-GB" smtClean="0"/>
              <a:t>21/01/2018</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D01490-239B-422E-89B0-A10D1485DA2D}" type="slidenum">
              <a:rPr lang="en-GB" smtClean="0"/>
              <a:t>‹#›</a:t>
            </a:fld>
            <a:endParaRPr lang="en-GB"/>
          </a:p>
        </p:txBody>
      </p:sp>
    </p:spTree>
    <p:extLst>
      <p:ext uri="{BB962C8B-B14F-4D97-AF65-F5344CB8AC3E}">
        <p14:creationId xmlns:p14="http://schemas.microsoft.com/office/powerpoint/2010/main" val="2426009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37" y="2036534"/>
            <a:ext cx="9225886" cy="2541157"/>
          </a:xfrm>
          <a:prstGeom prst="rect">
            <a:avLst/>
          </a:prstGeom>
        </p:spPr>
      </p:pic>
    </p:spTree>
    <p:extLst>
      <p:ext uri="{BB962C8B-B14F-4D97-AF65-F5344CB8AC3E}">
        <p14:creationId xmlns:p14="http://schemas.microsoft.com/office/powerpoint/2010/main" val="202037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smtClean="0">
                <a:latin typeface="Museo 900" panose="02000000000000000000" pitchFamily="50" charset="0"/>
              </a:rPr>
              <a:t>Signposting</a:t>
            </a:r>
            <a:endParaRPr lang="en-GB" sz="7200" dirty="0">
              <a:latin typeface="Museo 900" panose="02000000000000000000" pitchFamily="50" charset="0"/>
            </a:endParaRPr>
          </a:p>
        </p:txBody>
      </p:sp>
      <p:sp>
        <p:nvSpPr>
          <p:cNvPr id="3" name="Content Placeholder 2"/>
          <p:cNvSpPr>
            <a:spLocks noGrp="1"/>
          </p:cNvSpPr>
          <p:nvPr>
            <p:ph idx="1"/>
          </p:nvPr>
        </p:nvSpPr>
        <p:spPr/>
        <p:txBody>
          <a:bodyPr>
            <a:normAutofit/>
          </a:bodyPr>
          <a:lstStyle/>
          <a:p>
            <a:r>
              <a:rPr lang="en-GB" sz="3200" dirty="0">
                <a:latin typeface="Museo 500" panose="02000000000000000000" pitchFamily="50" charset="0"/>
              </a:rPr>
              <a:t>We signpost individuals to the most appropriate bereavement service either locally or nationally. You do not need to be referred to us, our service is free and open to all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6595" y="609600"/>
            <a:ext cx="4250289" cy="1170690"/>
          </a:xfrm>
          <a:prstGeom prst="rect">
            <a:avLst/>
          </a:prstGeom>
        </p:spPr>
      </p:pic>
    </p:spTree>
    <p:extLst>
      <p:ext uri="{BB962C8B-B14F-4D97-AF65-F5344CB8AC3E}">
        <p14:creationId xmlns:p14="http://schemas.microsoft.com/office/powerpoint/2010/main" val="396612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smtClean="0">
                <a:latin typeface="Museo 900" panose="02000000000000000000" pitchFamily="50" charset="0"/>
              </a:rPr>
              <a:t>Support</a:t>
            </a:r>
            <a:endParaRPr lang="en-GB" sz="7200" dirty="0">
              <a:latin typeface="Museo 900" panose="02000000000000000000" pitchFamily="50" charset="0"/>
            </a:endParaRPr>
          </a:p>
        </p:txBody>
      </p:sp>
      <p:sp>
        <p:nvSpPr>
          <p:cNvPr id="3" name="Content Placeholder 2"/>
          <p:cNvSpPr>
            <a:spLocks noGrp="1"/>
          </p:cNvSpPr>
          <p:nvPr>
            <p:ph idx="1"/>
          </p:nvPr>
        </p:nvSpPr>
        <p:spPr/>
        <p:txBody>
          <a:bodyPr>
            <a:normAutofit/>
          </a:bodyPr>
          <a:lstStyle/>
          <a:p>
            <a:r>
              <a:rPr lang="en-GB" sz="3200" dirty="0">
                <a:latin typeface="Museo 500" panose="02000000000000000000" pitchFamily="50" charset="0"/>
              </a:rPr>
              <a:t>We provide training, information, events and conferences to people who work in the area of bereavement to support their professional development. We work in partnership with organisations across the city to improve the provision of bereavement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239" y="609600"/>
            <a:ext cx="4250289" cy="1170690"/>
          </a:xfrm>
          <a:prstGeom prst="rect">
            <a:avLst/>
          </a:prstGeom>
        </p:spPr>
      </p:pic>
    </p:spTree>
    <p:extLst>
      <p:ext uri="{BB962C8B-B14F-4D97-AF65-F5344CB8AC3E}">
        <p14:creationId xmlns:p14="http://schemas.microsoft.com/office/powerpoint/2010/main" val="252999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smtClean="0">
                <a:latin typeface="Museo 900" panose="02000000000000000000" pitchFamily="50" charset="0"/>
              </a:rPr>
              <a:t>Campaigning</a:t>
            </a:r>
            <a:endParaRPr lang="en-GB" sz="7200" dirty="0">
              <a:latin typeface="Museo 900" panose="02000000000000000000" pitchFamily="50" charset="0"/>
            </a:endParaRPr>
          </a:p>
        </p:txBody>
      </p:sp>
      <p:sp>
        <p:nvSpPr>
          <p:cNvPr id="3" name="Content Placeholder 2"/>
          <p:cNvSpPr>
            <a:spLocks noGrp="1"/>
          </p:cNvSpPr>
          <p:nvPr>
            <p:ph idx="1"/>
          </p:nvPr>
        </p:nvSpPr>
        <p:spPr/>
        <p:txBody>
          <a:bodyPr>
            <a:normAutofit/>
          </a:bodyPr>
          <a:lstStyle/>
          <a:p>
            <a:r>
              <a:rPr lang="en-GB" sz="3200" dirty="0">
                <a:latin typeface="Museo 500" panose="02000000000000000000" pitchFamily="50" charset="0"/>
              </a:rPr>
              <a:t>We campaign to help people talk more openly about dying, death and bereavement and to make plans for the end of life. We work in partnership with Dying Matters nationally and locally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857" y="609600"/>
            <a:ext cx="4250289" cy="1170690"/>
          </a:xfrm>
          <a:prstGeom prst="rect">
            <a:avLst/>
          </a:prstGeom>
        </p:spPr>
      </p:pic>
    </p:spTree>
    <p:extLst>
      <p:ext uri="{BB962C8B-B14F-4D97-AF65-F5344CB8AC3E}">
        <p14:creationId xmlns:p14="http://schemas.microsoft.com/office/powerpoint/2010/main" val="184403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7200" dirty="0" smtClean="0">
                <a:latin typeface="Museo 900" panose="02000000000000000000" pitchFamily="50" charset="0"/>
              </a:rPr>
              <a:t>2018 Monthly Talks</a:t>
            </a:r>
            <a:endParaRPr lang="en-GB" sz="7200" dirty="0">
              <a:latin typeface="Museo 900" panose="02000000000000000000" pitchFamily="50" charset="0"/>
            </a:endParaRPr>
          </a:p>
        </p:txBody>
      </p:sp>
      <p:sp>
        <p:nvSpPr>
          <p:cNvPr id="3" name="Content Placeholder 2"/>
          <p:cNvSpPr>
            <a:spLocks noGrp="1"/>
          </p:cNvSpPr>
          <p:nvPr>
            <p:ph idx="1"/>
          </p:nvPr>
        </p:nvSpPr>
        <p:spPr>
          <a:xfrm>
            <a:off x="677334" y="2160589"/>
            <a:ext cx="8596668" cy="4458575"/>
          </a:xfrm>
        </p:spPr>
        <p:txBody>
          <a:bodyPr>
            <a:normAutofit fontScale="92500" lnSpcReduction="10000"/>
          </a:bodyPr>
          <a:lstStyle/>
          <a:p>
            <a:pPr marL="0" indent="0">
              <a:buNone/>
            </a:pPr>
            <a:r>
              <a:rPr lang="en-GB" dirty="0" smtClean="0">
                <a:latin typeface="Museo 500" panose="02000000000000000000" pitchFamily="50" charset="0"/>
              </a:rPr>
              <a:t>28 </a:t>
            </a:r>
            <a:r>
              <a:rPr lang="en-GB" dirty="0">
                <a:latin typeface="Museo 500" panose="02000000000000000000" pitchFamily="50" charset="0"/>
              </a:rPr>
              <a:t>February | Ruth Penfold-Mounce | Senior Lecturer in Criminology, University of York | </a:t>
            </a:r>
            <a:r>
              <a:rPr lang="en-GB" b="1" dirty="0" smtClean="0">
                <a:solidFill>
                  <a:srgbClr val="92D050"/>
                </a:solidFill>
                <a:latin typeface="Museo 500" panose="02000000000000000000" pitchFamily="50" charset="0"/>
              </a:rPr>
              <a:t>Celebrity Death and Public Grieving</a:t>
            </a:r>
          </a:p>
          <a:p>
            <a:pPr marL="0" indent="0">
              <a:buNone/>
            </a:pPr>
            <a:r>
              <a:rPr lang="en-GB" dirty="0" smtClean="0">
                <a:latin typeface="Museo 500" panose="02000000000000000000" pitchFamily="50" charset="0"/>
              </a:rPr>
              <a:t>21 March | Dr Anita </a:t>
            </a:r>
            <a:r>
              <a:rPr lang="en-GB" dirty="0" err="1" smtClean="0">
                <a:latin typeface="Museo 500" panose="02000000000000000000" pitchFamily="50" charset="0"/>
              </a:rPr>
              <a:t>Sargeant</a:t>
            </a:r>
            <a:r>
              <a:rPr lang="en-GB" dirty="0" smtClean="0">
                <a:latin typeface="Museo 500" panose="02000000000000000000" pitchFamily="50" charset="0"/>
              </a:rPr>
              <a:t> | Head of the School of Allied Health Professions, University of Bradford | </a:t>
            </a:r>
            <a:r>
              <a:rPr lang="en-GB" dirty="0" smtClean="0">
                <a:solidFill>
                  <a:srgbClr val="92D050"/>
                </a:solidFill>
                <a:latin typeface="Museo 500" panose="02000000000000000000" pitchFamily="50" charset="0"/>
              </a:rPr>
              <a:t>(</a:t>
            </a:r>
            <a:r>
              <a:rPr lang="en-GB" b="1" dirty="0" smtClean="0">
                <a:solidFill>
                  <a:srgbClr val="92D050"/>
                </a:solidFill>
                <a:latin typeface="Museo 500" panose="02000000000000000000" pitchFamily="50" charset="0"/>
              </a:rPr>
              <a:t>In)visible loss across the life course for LGBTQ+ people and communities</a:t>
            </a:r>
          </a:p>
          <a:p>
            <a:pPr marL="0" indent="0">
              <a:buNone/>
            </a:pPr>
            <a:r>
              <a:rPr lang="en-GB" dirty="0" smtClean="0">
                <a:latin typeface="Museo 500" panose="02000000000000000000" pitchFamily="50" charset="0"/>
              </a:rPr>
              <a:t>18 </a:t>
            </a:r>
            <a:r>
              <a:rPr lang="en-GB" dirty="0">
                <a:latin typeface="Museo 500" panose="02000000000000000000" pitchFamily="50" charset="0"/>
              </a:rPr>
              <a:t>April | Patrick Bourne | Community Curator, Abbey House Museum | </a:t>
            </a:r>
            <a:r>
              <a:rPr lang="en-GB" b="1" dirty="0">
                <a:solidFill>
                  <a:srgbClr val="92D050"/>
                </a:solidFill>
                <a:latin typeface="Museo 500" panose="02000000000000000000" pitchFamily="50" charset="0"/>
              </a:rPr>
              <a:t>Remembrance : A talk about Abbey House Museum’s exhibition</a:t>
            </a:r>
          </a:p>
          <a:p>
            <a:pPr marL="0" indent="0">
              <a:buNone/>
            </a:pPr>
            <a:r>
              <a:rPr lang="en-GB" dirty="0">
                <a:latin typeface="Museo 500" panose="02000000000000000000" pitchFamily="50" charset="0"/>
              </a:rPr>
              <a:t>23 May | Stuart Todd | Senior Lecturer in Learning Disability Nursing, University of South Wales | </a:t>
            </a:r>
            <a:r>
              <a:rPr lang="en-GB" b="1" dirty="0">
                <a:solidFill>
                  <a:srgbClr val="92D050"/>
                </a:solidFill>
                <a:latin typeface="Museo 500" panose="02000000000000000000" pitchFamily="50" charset="0"/>
              </a:rPr>
              <a:t>Silenced Bereavement – Death Dying and Learning Disabilities</a:t>
            </a:r>
          </a:p>
          <a:p>
            <a:pPr marL="0" indent="0">
              <a:buNone/>
            </a:pPr>
            <a:r>
              <a:rPr lang="en-GB" dirty="0">
                <a:latin typeface="Museo 500" panose="02000000000000000000" pitchFamily="50" charset="0"/>
              </a:rPr>
              <a:t>27 June | Angela Morgan | Ethical Tissue Research Nurse, University of Bradford | </a:t>
            </a:r>
            <a:r>
              <a:rPr lang="en-GB" b="1" dirty="0">
                <a:solidFill>
                  <a:srgbClr val="92D050"/>
                </a:solidFill>
                <a:latin typeface="Museo 500" panose="02000000000000000000" pitchFamily="50" charset="0"/>
              </a:rPr>
              <a:t>Tissue donation after death: a vital contribution to medical research</a:t>
            </a:r>
          </a:p>
          <a:p>
            <a:pPr marL="0" indent="0">
              <a:buNone/>
            </a:pPr>
            <a:r>
              <a:rPr lang="en-GB" dirty="0">
                <a:latin typeface="Museo 500" panose="02000000000000000000" pitchFamily="50" charset="0"/>
              </a:rPr>
              <a:t>25 July | Rev Andrew </a:t>
            </a:r>
            <a:r>
              <a:rPr lang="en-GB" dirty="0" err="1">
                <a:latin typeface="Museo 500" panose="02000000000000000000" pitchFamily="50" charset="0"/>
              </a:rPr>
              <a:t>Goodhead</a:t>
            </a:r>
            <a:r>
              <a:rPr lang="en-GB" dirty="0">
                <a:latin typeface="Museo 500" panose="02000000000000000000" pitchFamily="50" charset="0"/>
              </a:rPr>
              <a:t> | Spiritual Care Lead, St Christopher’s Hospice | </a:t>
            </a:r>
            <a:r>
              <a:rPr lang="en-GB" b="1" dirty="0">
                <a:solidFill>
                  <a:srgbClr val="92D050"/>
                </a:solidFill>
                <a:latin typeface="Museo 500" panose="02000000000000000000" pitchFamily="50" charset="0"/>
              </a:rPr>
              <a:t>The dead shall live: memorialising in modern Britain </a:t>
            </a:r>
            <a:endParaRPr lang="en-GB" b="1" dirty="0" smtClean="0">
              <a:solidFill>
                <a:srgbClr val="92D050"/>
              </a:solidFill>
              <a:latin typeface="Museo 500" panose="02000000000000000000" pitchFamily="50" charset="0"/>
            </a:endParaRPr>
          </a:p>
          <a:p>
            <a:pPr marL="0" indent="0" algn="ctr">
              <a:buNone/>
            </a:pPr>
            <a:r>
              <a:rPr lang="en-GB" b="1" dirty="0" smtClean="0">
                <a:solidFill>
                  <a:schemeClr val="tx1"/>
                </a:solidFill>
                <a:latin typeface="Museo 500" panose="02000000000000000000" pitchFamily="50" charset="0"/>
              </a:rPr>
              <a:t>All our FREE talks take place from midday till 1pm at </a:t>
            </a:r>
            <a:br>
              <a:rPr lang="en-GB" b="1" dirty="0" smtClean="0">
                <a:solidFill>
                  <a:schemeClr val="tx1"/>
                </a:solidFill>
                <a:latin typeface="Museo 500" panose="02000000000000000000" pitchFamily="50" charset="0"/>
              </a:rPr>
            </a:br>
            <a:r>
              <a:rPr lang="en-GB" b="1" dirty="0" smtClean="0">
                <a:solidFill>
                  <a:schemeClr val="tx1"/>
                </a:solidFill>
                <a:latin typeface="Museo 500" panose="02000000000000000000" pitchFamily="50" charset="0"/>
              </a:rPr>
              <a:t>Oxford Place Centre, Leeds LS1 3AX – all welcome</a:t>
            </a:r>
          </a:p>
          <a:p>
            <a:pPr marL="0" indent="0">
              <a:buNone/>
            </a:pPr>
            <a:endParaRPr lang="en-GB" b="1" dirty="0">
              <a:solidFill>
                <a:srgbClr val="92D050"/>
              </a:solidFill>
              <a:latin typeface="Museo 500" panose="02000000000000000000" pitchFamily="50" charset="0"/>
            </a:endParaRPr>
          </a:p>
          <a:p>
            <a:pPr marL="0" indent="0">
              <a:buNone/>
            </a:pPr>
            <a:endParaRPr lang="en-GB" b="1" dirty="0">
              <a:solidFill>
                <a:srgbClr val="92D050"/>
              </a:solidFill>
              <a:latin typeface="Museo 500" panose="02000000000000000000" pitchFamily="50" charset="0"/>
            </a:endParaRPr>
          </a:p>
        </p:txBody>
      </p:sp>
    </p:spTree>
    <p:extLst>
      <p:ext uri="{BB962C8B-B14F-4D97-AF65-F5344CB8AC3E}">
        <p14:creationId xmlns:p14="http://schemas.microsoft.com/office/powerpoint/2010/main" val="219779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76" y="218364"/>
            <a:ext cx="8628358" cy="6100549"/>
          </a:xfrm>
          <a:prstGeom prst="rect">
            <a:avLst/>
          </a:prstGeom>
        </p:spPr>
      </p:pic>
    </p:spTree>
    <p:extLst>
      <p:ext uri="{BB962C8B-B14F-4D97-AF65-F5344CB8AC3E}">
        <p14:creationId xmlns:p14="http://schemas.microsoft.com/office/powerpoint/2010/main" val="22673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smtClean="0">
                <a:solidFill>
                  <a:srgbClr val="90C226"/>
                </a:solidFill>
                <a:latin typeface="Museo 900" panose="02000000000000000000" pitchFamily="50" charset="0"/>
              </a:rPr>
              <a:t>Get</a:t>
            </a:r>
            <a:r>
              <a:rPr lang="en-GB" sz="7200" dirty="0" smtClean="0">
                <a:latin typeface="Museo 900" panose="02000000000000000000" pitchFamily="50" charset="0"/>
              </a:rPr>
              <a:t> in touch</a:t>
            </a:r>
            <a:endParaRPr lang="en-GB" sz="7200" dirty="0">
              <a:latin typeface="Museo 900" panose="02000000000000000000" pitchFamily="50" charset="0"/>
            </a:endParaRPr>
          </a:p>
        </p:txBody>
      </p:sp>
      <p:sp>
        <p:nvSpPr>
          <p:cNvPr id="3" name="Content Placeholder 2"/>
          <p:cNvSpPr>
            <a:spLocks noGrp="1"/>
          </p:cNvSpPr>
          <p:nvPr>
            <p:ph idx="1"/>
          </p:nvPr>
        </p:nvSpPr>
        <p:spPr/>
        <p:txBody>
          <a:bodyPr>
            <a:normAutofit lnSpcReduction="10000"/>
          </a:bodyPr>
          <a:lstStyle/>
          <a:p>
            <a:pPr marL="0" indent="0">
              <a:buNone/>
            </a:pPr>
            <a:r>
              <a:rPr lang="en-GB" sz="3200" b="1" dirty="0" smtClean="0">
                <a:solidFill>
                  <a:srgbClr val="90C226"/>
                </a:solidFill>
                <a:latin typeface="Museo 500" panose="02000000000000000000" pitchFamily="50" charset="0"/>
              </a:rPr>
              <a:t>Website</a:t>
            </a:r>
            <a:r>
              <a:rPr lang="en-GB" sz="3200" dirty="0" smtClean="0">
                <a:latin typeface="Museo 500" panose="02000000000000000000" pitchFamily="50" charset="0"/>
              </a:rPr>
              <a:t> </a:t>
            </a:r>
            <a:r>
              <a:rPr lang="en-GB" sz="3200" dirty="0">
                <a:latin typeface="Museo 500" panose="02000000000000000000" pitchFamily="50" charset="0"/>
              </a:rPr>
              <a:t>| www.lbforum.org.uk</a:t>
            </a:r>
          </a:p>
          <a:p>
            <a:pPr marL="0" indent="0">
              <a:buNone/>
            </a:pPr>
            <a:r>
              <a:rPr lang="en-GB" sz="3200" b="1" dirty="0">
                <a:solidFill>
                  <a:srgbClr val="90C226"/>
                </a:solidFill>
                <a:latin typeface="Museo 500" panose="02000000000000000000" pitchFamily="50" charset="0"/>
              </a:rPr>
              <a:t>Email</a:t>
            </a:r>
            <a:r>
              <a:rPr lang="en-GB" sz="3200" dirty="0">
                <a:latin typeface="Museo 500" panose="02000000000000000000" pitchFamily="50" charset="0"/>
              </a:rPr>
              <a:t> | info@lbforum.org.uk</a:t>
            </a:r>
          </a:p>
          <a:p>
            <a:pPr marL="0" indent="0">
              <a:buNone/>
            </a:pPr>
            <a:r>
              <a:rPr lang="en-GB" sz="3200" b="1" dirty="0">
                <a:solidFill>
                  <a:srgbClr val="90C226"/>
                </a:solidFill>
                <a:latin typeface="Museo 500" panose="02000000000000000000" pitchFamily="50" charset="0"/>
              </a:rPr>
              <a:t>Telephon</a:t>
            </a:r>
            <a:r>
              <a:rPr lang="en-GB" sz="3200" dirty="0">
                <a:solidFill>
                  <a:srgbClr val="90C226"/>
                </a:solidFill>
                <a:latin typeface="Museo 500" panose="02000000000000000000" pitchFamily="50" charset="0"/>
              </a:rPr>
              <a:t>e</a:t>
            </a:r>
            <a:r>
              <a:rPr lang="en-GB" sz="3200" dirty="0">
                <a:latin typeface="Museo 500" panose="02000000000000000000" pitchFamily="50" charset="0"/>
              </a:rPr>
              <a:t> | 0113 225 3975</a:t>
            </a:r>
          </a:p>
          <a:p>
            <a:pPr marL="0" indent="0">
              <a:buNone/>
            </a:pPr>
            <a:r>
              <a:rPr lang="en-GB" sz="3200" b="1" dirty="0">
                <a:solidFill>
                  <a:srgbClr val="90C226"/>
                </a:solidFill>
                <a:latin typeface="Museo 500" panose="02000000000000000000" pitchFamily="50" charset="0"/>
              </a:rPr>
              <a:t>Twitter</a:t>
            </a:r>
            <a:r>
              <a:rPr lang="en-GB" sz="3200" dirty="0">
                <a:latin typeface="Museo 500" panose="02000000000000000000" pitchFamily="50" charset="0"/>
              </a:rPr>
              <a:t> | @</a:t>
            </a:r>
            <a:r>
              <a:rPr lang="en-GB" sz="3200" dirty="0" err="1" smtClean="0">
                <a:latin typeface="Museo 500" panose="02000000000000000000" pitchFamily="50" charset="0"/>
              </a:rPr>
              <a:t>LeedsBForum</a:t>
            </a:r>
            <a:r>
              <a:rPr lang="en-GB" sz="3200" dirty="0" smtClean="0">
                <a:latin typeface="Museo 500" panose="02000000000000000000" pitchFamily="50" charset="0"/>
              </a:rPr>
              <a:t> 	</a:t>
            </a:r>
            <a:r>
              <a:rPr lang="en-US" sz="3200" b="1" dirty="0" smtClean="0">
                <a:solidFill>
                  <a:srgbClr val="90C226"/>
                </a:solidFill>
                <a:latin typeface="Museo 500" panose="02000000000000000000" pitchFamily="50" charset="0"/>
              </a:rPr>
              <a:t>#</a:t>
            </a:r>
            <a:r>
              <a:rPr lang="en-US" sz="3200" b="1" dirty="0">
                <a:solidFill>
                  <a:srgbClr val="90C226"/>
                </a:solidFill>
                <a:latin typeface="Museo 500" panose="02000000000000000000" pitchFamily="50" charset="0"/>
              </a:rPr>
              <a:t>LBFConf18</a:t>
            </a:r>
            <a:endParaRPr lang="en-GB" sz="3200" b="1" dirty="0">
              <a:solidFill>
                <a:srgbClr val="90C226"/>
              </a:solidFill>
              <a:latin typeface="Museo 500" panose="02000000000000000000" pitchFamily="50" charset="0"/>
            </a:endParaRPr>
          </a:p>
          <a:p>
            <a:pPr marL="0" indent="0">
              <a:buNone/>
            </a:pPr>
            <a:r>
              <a:rPr lang="en-GB" sz="3200" b="1" dirty="0">
                <a:solidFill>
                  <a:srgbClr val="90C226"/>
                </a:solidFill>
                <a:latin typeface="Museo 500" panose="02000000000000000000" pitchFamily="50" charset="0"/>
              </a:rPr>
              <a:t>Facebook</a:t>
            </a:r>
            <a:r>
              <a:rPr lang="en-GB" sz="3200" dirty="0">
                <a:latin typeface="Museo 500" panose="02000000000000000000" pitchFamily="50" charset="0"/>
              </a:rPr>
              <a:t> | </a:t>
            </a:r>
            <a:r>
              <a:rPr lang="en-GB" sz="3200" dirty="0" smtClean="0">
                <a:latin typeface="Museo 500" panose="02000000000000000000" pitchFamily="50" charset="0"/>
              </a:rPr>
              <a:t>www.facebook.com/</a:t>
            </a:r>
          </a:p>
          <a:p>
            <a:pPr marL="0" indent="0">
              <a:buNone/>
            </a:pPr>
            <a:r>
              <a:rPr lang="en-GB" sz="3200" dirty="0" err="1" smtClean="0">
                <a:latin typeface="Museo 500" panose="02000000000000000000" pitchFamily="50" charset="0"/>
              </a:rPr>
              <a:t>LeedsBereavementForum</a:t>
            </a:r>
            <a:endParaRPr lang="en-GB" sz="3200" dirty="0" smtClean="0">
              <a:latin typeface="Museo 500" panose="02000000000000000000" pitchFamily="50" charset="0"/>
            </a:endParaRPr>
          </a:p>
          <a:p>
            <a:pPr marL="0" indent="0" algn="ctr">
              <a:buNone/>
            </a:pPr>
            <a:r>
              <a:rPr lang="en-GB" sz="1900" dirty="0">
                <a:solidFill>
                  <a:schemeClr val="tx1"/>
                </a:solidFill>
              </a:rPr>
              <a:t>Registered Charity No. 1093311</a:t>
            </a:r>
            <a:endParaRPr lang="en-GB" sz="1900" dirty="0">
              <a:solidFill>
                <a:schemeClr val="tx1"/>
              </a:solidFill>
              <a:latin typeface="Museo 500" panose="02000000000000000000" pitchFamily="50"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4824" y="609600"/>
            <a:ext cx="4250289" cy="1170690"/>
          </a:xfrm>
          <a:prstGeom prst="rect">
            <a:avLst/>
          </a:prstGeom>
        </p:spPr>
      </p:pic>
    </p:spTree>
    <p:extLst>
      <p:ext uri="{BB962C8B-B14F-4D97-AF65-F5344CB8AC3E}">
        <p14:creationId xmlns:p14="http://schemas.microsoft.com/office/powerpoint/2010/main" val="28917617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TotalTime>
  <Words>292</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Museo 500</vt:lpstr>
      <vt:lpstr>Museo 900</vt:lpstr>
      <vt:lpstr>Trebuchet MS</vt:lpstr>
      <vt:lpstr>Wingdings 3</vt:lpstr>
      <vt:lpstr>Facet</vt:lpstr>
      <vt:lpstr>PowerPoint Presentation</vt:lpstr>
      <vt:lpstr>Signposting</vt:lpstr>
      <vt:lpstr>Support</vt:lpstr>
      <vt:lpstr>Campaigning</vt:lpstr>
      <vt:lpstr>2018 Monthly Talks</vt:lpstr>
      <vt:lpstr>PowerPoint Presentation</vt:lpstr>
      <vt:lpstr>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Robinson</dc:creator>
  <cp:lastModifiedBy>Jane Robinson</cp:lastModifiedBy>
  <cp:revision>5</cp:revision>
  <dcterms:created xsi:type="dcterms:W3CDTF">2018-01-21T22:18:29Z</dcterms:created>
  <dcterms:modified xsi:type="dcterms:W3CDTF">2018-01-21T23:01:36Z</dcterms:modified>
</cp:coreProperties>
</file>